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media/image13.jpg" ContentType="image/png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404" r:id="rId5"/>
    <p:sldId id="310" r:id="rId6"/>
    <p:sldId id="2147468935" r:id="rId7"/>
    <p:sldId id="2147468937" r:id="rId8"/>
    <p:sldId id="2147468939" r:id="rId9"/>
    <p:sldId id="2147468942" r:id="rId10"/>
    <p:sldId id="2147468943" r:id="rId11"/>
    <p:sldId id="2147468950" r:id="rId12"/>
    <p:sldId id="2147468951" r:id="rId13"/>
    <p:sldId id="2147468952" r:id="rId14"/>
    <p:sldId id="2147468953" r:id="rId15"/>
    <p:sldId id="2147468945" r:id="rId16"/>
    <p:sldId id="2147468946" r:id="rId17"/>
    <p:sldId id="2147468948" r:id="rId18"/>
    <p:sldId id="214746893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795" userDrawn="1">
          <p15:clr>
            <a:srgbClr val="A4A3A4"/>
          </p15:clr>
        </p15:guide>
        <p15:guide id="3" pos="5790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  <p15:guide id="5" pos="2933" userDrawn="1">
          <p15:clr>
            <a:srgbClr val="A4A3A4"/>
          </p15:clr>
        </p15:guide>
        <p15:guide id="6" pos="5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7208A9-A977-CBD4-CA7F-AE15E5B1B708}" name="Renscha Heyl" initials="RH" userId="S::renscha.heyl@epiuse.com::9251516b-a71b-4583-a006-78f6b91046ee" providerId="AD"/>
  <p188:author id="{F3EE55C0-6D6E-0D69-E00C-544C984D7588}" name="Renay Vosser" initials="RV" userId="40a9b07f548f7101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y Marchand" initials="RM" lastIdx="9" clrIdx="0">
    <p:extLst>
      <p:ext uri="{19B8F6BF-5375-455C-9EA6-DF929625EA0E}">
        <p15:presenceInfo xmlns:p15="http://schemas.microsoft.com/office/powerpoint/2012/main" userId="66372a31bbb8b468" providerId="Windows Live"/>
      </p:ext>
    </p:extLst>
  </p:cmAuthor>
  <p:cmAuthor id="2" name="Carel Bekker" initials="CB" lastIdx="16" clrIdx="1">
    <p:extLst>
      <p:ext uri="{19B8F6BF-5375-455C-9EA6-DF929625EA0E}">
        <p15:presenceInfo xmlns:p15="http://schemas.microsoft.com/office/powerpoint/2012/main" userId="1c00c6a5db46ca1f" providerId="Windows Live"/>
      </p:ext>
    </p:extLst>
  </p:cmAuthor>
  <p:cmAuthor id="3" name="Menan du Plessis" initials="MdP" lastIdx="1" clrIdx="2">
    <p:extLst>
      <p:ext uri="{19B8F6BF-5375-455C-9EA6-DF929625EA0E}">
        <p15:presenceInfo xmlns:p15="http://schemas.microsoft.com/office/powerpoint/2012/main" userId="0931e3f4386193b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939C70"/>
    <a:srgbClr val="8FAEC3"/>
    <a:srgbClr val="BA9B73"/>
    <a:srgbClr val="006551"/>
    <a:srgbClr val="194585"/>
    <a:srgbClr val="066495"/>
    <a:srgbClr val="F2F2F2"/>
    <a:srgbClr val="004E51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86" autoAdjust="0"/>
    <p:restoredTop sz="96027"/>
  </p:normalViewPr>
  <p:slideViewPr>
    <p:cSldViewPr snapToObjects="1" showGuides="1">
      <p:cViewPr varScale="1">
        <p:scale>
          <a:sx n="117" d="100"/>
          <a:sy n="117" d="100"/>
        </p:scale>
        <p:origin x="448" y="184"/>
      </p:cViewPr>
      <p:guideLst>
        <p:guide orient="horz" pos="2795"/>
        <p:guide pos="5790"/>
        <p:guide orient="horz" pos="754"/>
        <p:guide pos="2933"/>
        <p:guide pos="574"/>
      </p:guideLst>
    </p:cSldViewPr>
  </p:slideViewPr>
  <p:outlineViewPr>
    <p:cViewPr>
      <p:scale>
        <a:sx n="33" d="100"/>
        <a:sy n="33" d="100"/>
      </p:scale>
      <p:origin x="0" y="-715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 showGuides="1">
      <p:cViewPr varScale="1">
        <p:scale>
          <a:sx n="97" d="100"/>
          <a:sy n="97" d="100"/>
        </p:scale>
        <p:origin x="39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9E2A08-6094-4040-A931-426682F92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89860-F3F1-144C-9516-CAF075F4C2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10233-5459-A547-9732-91EB40FD3A52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1621C-F9AB-854F-B0FA-8ABD5152A0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99018-3809-0C4D-96C2-63D3E5B241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73509-F1D3-9E4C-82E7-47357B618E5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890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123CC-9B4A-5C49-A3D5-65F0799BE7E7}" type="datetimeFigureOut">
              <a:rPr lang="en-US" smtClean="0"/>
              <a:t>5/9/25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4E582-65F7-124B-862A-26B3CE60FEF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67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4E582-65F7-124B-862A-26B3CE60FE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1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instagram.com/epiuse_dach?igshid=NjIwNzIyMDk2Mg==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hyperlink" Target="https://www.linkedin.com/company/epi-use-dach/mycompany/?viewAsMember=true" TargetMode="External"/><Relationship Id="rId4" Type="http://schemas.openxmlformats.org/officeDocument/2006/relationships/image" Target="../media/image13.jp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3" Type="http://schemas.openxmlformats.org/officeDocument/2006/relationships/image" Target="../media/image22.sv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21.png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.sv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904099A-6420-D5C4-D4D8-867CD5D32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90E8A7CF-94C5-A62B-EA5A-F9C58C9AC8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07BF992-4F8A-5FF8-19A3-9B91E07BFE5A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E44F45BD-C3CF-FB8D-CDA2-995E923FA777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96831107-DD71-BB5A-992A-7665987255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35BF1F-118B-BDCC-225B-1B28FF4D3E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418F616-5BD6-3034-F140-02D0EC9BA1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| Presenter name | Date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633B5D5-C7A1-A441-9C67-706A2826F9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12232" y="328608"/>
            <a:ext cx="2812360" cy="28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28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-divider-slide_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CA763F7-9F8F-5141-B8AC-275380523E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94928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ED9C29-16E7-D843-BCE6-FFAF2D3157E2}"/>
              </a:ext>
            </a:extLst>
          </p:cNvPr>
          <p:cNvSpPr/>
          <p:nvPr userDrawn="1"/>
        </p:nvSpPr>
        <p:spPr>
          <a:xfrm>
            <a:off x="0" y="4725144"/>
            <a:ext cx="12192000" cy="115212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F0C19B-6427-5544-B68F-96F2DB7099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473" y="5085308"/>
            <a:ext cx="10944225" cy="43180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293A75"/>
                </a:solidFill>
              </a:defRPr>
            </a:lvl1pPr>
            <a:lvl2pPr marL="457200" indent="0" algn="r">
              <a:buNone/>
              <a:defRPr sz="2400">
                <a:solidFill>
                  <a:srgbClr val="395170"/>
                </a:solidFill>
              </a:defRPr>
            </a:lvl2pPr>
            <a:lvl3pPr marL="914400" indent="0" algn="r">
              <a:buNone/>
              <a:defRPr sz="2400">
                <a:solidFill>
                  <a:srgbClr val="395170"/>
                </a:solidFill>
              </a:defRPr>
            </a:lvl3pPr>
            <a:lvl4pPr marL="1371600" indent="0" algn="r">
              <a:buNone/>
              <a:defRPr sz="2400">
                <a:solidFill>
                  <a:srgbClr val="395170"/>
                </a:solidFill>
              </a:defRPr>
            </a:lvl4pPr>
            <a:lvl5pPr marL="1828800" indent="0" algn="r">
              <a:buNone/>
              <a:defRPr sz="2400">
                <a:solidFill>
                  <a:srgbClr val="395170"/>
                </a:solidFill>
              </a:defRPr>
            </a:lvl5pPr>
          </a:lstStyle>
          <a:p>
            <a:pPr lvl="0"/>
            <a:r>
              <a:rPr lang="en-US" noProof="0" dirty="0"/>
              <a:t>Title here</a:t>
            </a:r>
          </a:p>
        </p:txBody>
      </p:sp>
      <p:pic>
        <p:nvPicPr>
          <p:cNvPr id="5" name="Picture Placeholder 13">
            <a:extLst>
              <a:ext uri="{FF2B5EF4-FFF2-40B4-BE49-F238E27FC236}">
                <a16:creationId xmlns:a16="http://schemas.microsoft.com/office/drawing/2014/main" id="{FFD94183-2D2D-5EE4-CDAC-99771BB718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8769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2A7805-4D03-66C4-C530-931691D6E640}"/>
              </a:ext>
            </a:extLst>
          </p:cNvPr>
          <p:cNvSpPr/>
          <p:nvPr userDrawn="1"/>
        </p:nvSpPr>
        <p:spPr>
          <a:xfrm>
            <a:off x="0" y="-346"/>
            <a:ext cx="12192000" cy="5876926"/>
          </a:xfrm>
          <a:prstGeom prst="rect">
            <a:avLst/>
          </a:prstGeom>
          <a:gradFill flip="none" rotWithShape="1">
            <a:gsLst>
              <a:gs pos="71000">
                <a:srgbClr val="E6E6E6">
                  <a:alpha val="0"/>
                </a:srgbClr>
              </a:gs>
              <a:gs pos="0">
                <a:srgbClr val="004E5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035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70" userDrawn="1">
          <p15:clr>
            <a:srgbClr val="FBAE40"/>
          </p15:clr>
        </p15:guide>
        <p15:guide id="2" orient="horz" pos="288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Image-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6340D0-7CDC-9748-9797-78D11954F1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3789040"/>
            <a:ext cx="10594925" cy="2160240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</a:schemeClr>
                </a:solidFill>
              </a:defRPr>
            </a:lvl1pPr>
            <a:lvl2pPr marL="685800" indent="-228600"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</a:schemeClr>
                </a:solidFill>
              </a:defRPr>
            </a:lvl2pPr>
            <a:lvl3pPr marL="1143000" indent="-228600"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</a:schemeClr>
                </a:solidFill>
              </a:defRPr>
            </a:lvl3pPr>
            <a:lvl4pPr marL="1600200" indent="-228600"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</a:schemeClr>
                </a:solidFill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FE66B1-DD63-3047-8C99-7E898851AC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26369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F5B354-64D5-614D-9637-52B5322BCB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936" y="2903713"/>
            <a:ext cx="6130925" cy="5252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293A7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38775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6340D0-7CDC-9748-9797-78D11954F1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7528" y="2972915"/>
            <a:ext cx="6131285" cy="1800200"/>
          </a:xfrm>
        </p:spPr>
        <p:txBody>
          <a:bodyPr lIns="0" tIns="0" rIns="0" bIns="0"/>
          <a:lstStyle>
            <a:lvl1pPr marL="228600" indent="-228600">
              <a:buFont typeface="Wingdings" pitchFamily="2" charset="2"/>
              <a:buChar char="§"/>
              <a:defRPr sz="1400"/>
            </a:lvl1pPr>
            <a:lvl2pPr marL="685800" indent="-228600">
              <a:buFont typeface="Wingdings" pitchFamily="2" charset="2"/>
              <a:buChar char="§"/>
              <a:defRPr sz="1400"/>
            </a:lvl2pPr>
            <a:lvl3pPr marL="1143000" indent="-228600">
              <a:buFont typeface="Wingdings" pitchFamily="2" charset="2"/>
              <a:buChar char="§"/>
              <a:defRPr sz="1400"/>
            </a:lvl3pPr>
            <a:lvl4pPr marL="1600200" indent="-228600">
              <a:buFont typeface="Wingdings" pitchFamily="2" charset="2"/>
              <a:buChar char="§"/>
              <a:defRPr sz="1400"/>
            </a:lvl4pPr>
            <a:lvl5pPr marL="2057400" indent="-228600"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FE66B1-DD63-3047-8C99-7E898851AC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65127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F5B354-64D5-614D-9637-52B5322BCB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7643" y="2133600"/>
            <a:ext cx="6130925" cy="540000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rgbClr val="293A7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956669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  <p15:guide id="2" orient="horz" pos="134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slide_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6340D0-7CDC-9748-9797-78D11954F1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7528" y="1340768"/>
            <a:ext cx="6131285" cy="4752528"/>
          </a:xfrm>
        </p:spPr>
        <p:txBody>
          <a:bodyPr lIns="0" tIns="0" rIns="0" bIns="0"/>
          <a:lstStyle>
            <a:lvl1pPr marL="228600" indent="-228600">
              <a:buFont typeface="Wingdings" pitchFamily="2" charset="2"/>
              <a:buChar char="§"/>
              <a:defRPr sz="1400"/>
            </a:lvl1pPr>
            <a:lvl2pPr marL="685800" indent="-228600">
              <a:buFont typeface="Wingdings" pitchFamily="2" charset="2"/>
              <a:buChar char="§"/>
              <a:defRPr sz="1400"/>
            </a:lvl2pPr>
            <a:lvl3pPr marL="1143000" indent="-228600">
              <a:buFont typeface="Wingdings" pitchFamily="2" charset="2"/>
              <a:buChar char="§"/>
              <a:defRPr sz="1400"/>
            </a:lvl3pPr>
            <a:lvl4pPr marL="1600200" indent="-228600">
              <a:buFont typeface="Wingdings" pitchFamily="2" charset="2"/>
              <a:buChar char="§"/>
              <a:defRPr sz="1400"/>
            </a:lvl4pPr>
            <a:lvl5pPr marL="2057400" indent="-228600"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FE66B1-DD63-3047-8C99-7E898851AC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65127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F5B354-64D5-614D-9637-52B5322BCB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7643" y="512736"/>
            <a:ext cx="6130925" cy="540000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rgbClr val="293A7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290969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  <p15:guide id="2" orient="horz" pos="134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Imag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D7BE78-11DF-F04E-8AF6-F92F12C22A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044" y="2133600"/>
            <a:ext cx="6769100" cy="41931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293A75"/>
                </a:solidFill>
              </a:defRPr>
            </a:lvl1pPr>
          </a:lstStyle>
          <a:p>
            <a:pPr lvl="0"/>
            <a:r>
              <a:rPr lang="en-US" noProof="0" dirty="0"/>
              <a:t>Heading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D0061A-C291-F941-846E-B933F865ED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61996" y="0"/>
            <a:ext cx="453000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681856-907B-0A4E-8604-5842EF5C4F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044" y="2841488"/>
            <a:ext cx="6769100" cy="1655763"/>
          </a:xfrm>
        </p:spPr>
        <p:txBody>
          <a:bodyPr>
            <a:normAutofit/>
          </a:bodyPr>
          <a:lstStyle>
            <a:lvl1pPr marL="228600" indent="-228600">
              <a:buFont typeface="Wingdings" pitchFamily="2" charset="2"/>
              <a:buChar char="§"/>
              <a:defRPr sz="1100"/>
            </a:lvl1pPr>
            <a:lvl2pPr marL="685800" indent="-228600">
              <a:buFont typeface="Wingdings" pitchFamily="2" charset="2"/>
              <a:buChar char="§"/>
              <a:defRPr sz="1100"/>
            </a:lvl2pPr>
            <a:lvl3pPr marL="1143000" indent="-228600">
              <a:buFont typeface="Wingdings" pitchFamily="2" charset="2"/>
              <a:buChar char="§"/>
              <a:defRPr sz="1100"/>
            </a:lvl3pPr>
            <a:lvl4pPr marL="1600200" indent="-228600">
              <a:buFont typeface="Wingdings" pitchFamily="2" charset="2"/>
              <a:buChar char="§"/>
              <a:defRPr sz="1100"/>
            </a:lvl4pPr>
            <a:lvl5pPr marL="2057400" indent="-228600">
              <a:buFont typeface="Wingdings" pitchFamily="2" charset="2"/>
              <a:buChar char="§"/>
              <a:defRPr sz="11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35A353-C241-5F4C-891E-BE01275E6CE2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CB0B0B-0C26-7C42-81F4-DE31D2B8C13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86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slide_Imag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D7BE78-11DF-F04E-8AF6-F92F12C22A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044" y="476672"/>
            <a:ext cx="6769100" cy="41931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293A75"/>
                </a:solidFill>
              </a:defRPr>
            </a:lvl1pPr>
          </a:lstStyle>
          <a:p>
            <a:pPr lvl="0"/>
            <a:r>
              <a:rPr lang="en-US" noProof="0" dirty="0"/>
              <a:t>Heading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D0061A-C291-F941-846E-B933F865ED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61996" y="0"/>
            <a:ext cx="453000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681856-907B-0A4E-8604-5842EF5C4F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044" y="1196752"/>
            <a:ext cx="6769100" cy="4536504"/>
          </a:xfrm>
        </p:spPr>
        <p:txBody>
          <a:bodyPr>
            <a:normAutofit/>
          </a:bodyPr>
          <a:lstStyle>
            <a:lvl1pPr marL="228600" indent="-228600">
              <a:buFont typeface="Wingdings" pitchFamily="2" charset="2"/>
              <a:buChar char="§"/>
              <a:defRPr sz="1100"/>
            </a:lvl1pPr>
            <a:lvl2pPr marL="685800" indent="-228600">
              <a:buFont typeface="Wingdings" pitchFamily="2" charset="2"/>
              <a:buChar char="§"/>
              <a:defRPr sz="1100"/>
            </a:lvl2pPr>
            <a:lvl3pPr marL="1143000" indent="-228600">
              <a:buFont typeface="Wingdings" pitchFamily="2" charset="2"/>
              <a:buChar char="§"/>
              <a:defRPr sz="1100"/>
            </a:lvl3pPr>
            <a:lvl4pPr marL="1600200" indent="-228600">
              <a:buFont typeface="Wingdings" pitchFamily="2" charset="2"/>
              <a:buChar char="§"/>
              <a:defRPr sz="1100"/>
            </a:lvl4pPr>
            <a:lvl5pPr marL="2057400" indent="-228600">
              <a:buFont typeface="Wingdings" pitchFamily="2" charset="2"/>
              <a:buChar char="§"/>
              <a:defRPr sz="11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35A353-C241-5F4C-891E-BE01275E6CE2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CB0B0B-0C26-7C42-81F4-DE31D2B8C13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531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basic-white-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EAAF-D60A-424F-B427-A66BE6F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8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rgbClr val="293A75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8837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1A668-86B5-2D43-BE8E-3808B77C8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672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1A668-86B5-2D43-BE8E-3808B77C8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186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72AD3C-0A67-585D-9291-4C17FACF8398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9C74B-08D0-2FDB-02B5-060A24891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690" y="6237312"/>
            <a:ext cx="1057019" cy="325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A43049-C578-5BDD-1D68-330CA837DCB4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AD9B8DB-2E60-FF24-8422-C1D57AADAC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277211"/>
            <a:ext cx="10972800" cy="4321175"/>
          </a:xfrm>
        </p:spPr>
        <p:txBody>
          <a:bodyPr/>
          <a:lstStyle>
            <a:lvl4pPr marL="1371600" indent="0">
              <a:buNone/>
              <a:defRPr b="0" i="0">
                <a:latin typeface="Verdana" panose="020B0604030504040204" pitchFamily="34" charset="0"/>
              </a:defRPr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1D8EB0A-A1E1-FF88-4464-E2B7D6BE63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277211"/>
            <a:ext cx="10972800" cy="4321175"/>
          </a:xfrm>
        </p:spPr>
        <p:txBody>
          <a:bodyPr/>
          <a:lstStyle>
            <a:lvl4pPr marL="1371600" indent="0">
              <a:buNone/>
              <a:defRPr b="0" i="0">
                <a:latin typeface="Verdana" panose="020B0604030504040204" pitchFamily="34" charset="0"/>
              </a:defRPr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DBDA9D0E-60E8-B102-82EF-E337CE57A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24530"/>
            <a:ext cx="10972800" cy="8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0773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904099A-6420-D5C4-D4D8-867CD5D32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90E8A7CF-94C5-A62B-EA5A-F9C58C9AC8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07BF992-4F8A-5FF8-19A3-9B91E07BFE5A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E44F45BD-C3CF-FB8D-CDA2-995E923FA777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96831107-DD71-BB5A-992A-7665987255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35BF1F-118B-BDCC-225B-1B28FF4D3E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418F616-5BD6-3034-F140-02D0EC9BA1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| Presenter name | Date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633B5D5-C7A1-A441-9C67-706A2826F9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12232" y="328608"/>
            <a:ext cx="2812360" cy="281236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EF8622DD-50DC-2710-9916-4F71D8BD0A7A}"/>
              </a:ext>
            </a:extLst>
          </p:cNvPr>
          <p:cNvSpPr/>
          <p:nvPr userDrawn="1"/>
        </p:nvSpPr>
        <p:spPr>
          <a:xfrm>
            <a:off x="2711624" y="692696"/>
            <a:ext cx="1872208" cy="18722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4797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EAAF-D60A-424F-B427-A66BE6F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8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1904BF-A96B-B049-B206-91824AF93E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1504" y="1808956"/>
            <a:ext cx="2449512" cy="324008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F32C10-54CC-7044-B748-6C043F0170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5775" y="1808163"/>
            <a:ext cx="6553200" cy="3240087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12700" indent="0">
              <a:buNone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66156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EAAF-D60A-424F-B427-A66BE6F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8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1904BF-A96B-B049-B206-91824AF93E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1504" y="1808956"/>
            <a:ext cx="2449512" cy="324008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88BF031-196C-CE02-81FF-8CD25B7292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5775" y="1808163"/>
            <a:ext cx="6553200" cy="3240087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12700" indent="0">
              <a:buNone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572442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EAAF-D60A-424F-B427-A66BE6F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8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rgbClr val="293A75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1904BF-A96B-B049-B206-91824AF93E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9416" y="2391995"/>
            <a:ext cx="1567956" cy="20740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A0F4C55-C9E3-394C-B146-BDAED57392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3882" y="2391995"/>
            <a:ext cx="1567956" cy="20740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7AE8F9C-C13F-7043-4CE1-6226E38026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7360" y="2375768"/>
            <a:ext cx="3250759" cy="2090237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12700" indent="0">
              <a:buNone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FC97965-E01C-75AB-9771-F2DF686F28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33029" y="2375768"/>
            <a:ext cx="3250759" cy="2090237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12700" indent="0">
              <a:buNone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734306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EAAF-D60A-424F-B427-A66BE6F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8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rgbClr val="293A75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1904BF-A96B-B049-B206-91824AF93E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9416" y="2391995"/>
            <a:ext cx="1567956" cy="20740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F32C10-54CC-7044-B748-6C043F0170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67608" y="2391995"/>
            <a:ext cx="3377135" cy="207401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A0F4C55-C9E3-394C-B146-BDAED57392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3882" y="2391995"/>
            <a:ext cx="1567956" cy="20740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5C498F3-1EBA-9847-8C41-B651AC077C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9541" y="2391995"/>
            <a:ext cx="3377135" cy="207401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322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basic-grey-bg">
    <p:bg>
      <p:bgPr>
        <a:solidFill>
          <a:srgbClr val="EBEBEB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F22DD27-30E2-2040-B68C-FCBC1B36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7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28367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slide_basic-grey-b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F22DD27-30E2-2040-B68C-FCBC1B36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7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3184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white-bg-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327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grey-bg-blank">
    <p:bg>
      <p:bgPr>
        <a:solidFill>
          <a:srgbClr val="EBEBEB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631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slide_grey-bg-blank">
    <p:bg>
      <p:bgPr>
        <a:solidFill>
          <a:srgbClr val="EBEBEB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54FE52-AA4D-DC81-835F-E685448E02E1}"/>
              </a:ext>
            </a:extLst>
          </p:cNvPr>
          <p:cNvSpPr/>
          <p:nvPr userDrawn="1"/>
        </p:nvSpPr>
        <p:spPr>
          <a:xfrm>
            <a:off x="0" y="0"/>
            <a:ext cx="12192000" cy="6237312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20432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slide_grey-bg-blank">
    <p:bg>
      <p:bgPr>
        <a:solidFill>
          <a:srgbClr val="EBEBEB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73C0F538-B4CA-2A4E-A28B-3559796C60F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23888" y="1052513"/>
            <a:ext cx="10944225" cy="4968875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6744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lide_Eleph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3794C8-918D-4031-A239-E3405917E9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586525-B05E-49AD-B6EC-8EEBBF082E0D}"/>
              </a:ext>
            </a:extLst>
          </p:cNvPr>
          <p:cNvSpPr/>
          <p:nvPr userDrawn="1"/>
        </p:nvSpPr>
        <p:spPr>
          <a:xfrm>
            <a:off x="0" y="116632"/>
            <a:ext cx="12192000" cy="6741368"/>
          </a:xfrm>
          <a:prstGeom prst="rect">
            <a:avLst/>
          </a:prstGeom>
          <a:gradFill>
            <a:gsLst>
              <a:gs pos="38000">
                <a:srgbClr val="364D6C">
                  <a:alpha val="0"/>
                  <a:lumMod val="52000"/>
                </a:srgbClr>
              </a:gs>
              <a:gs pos="99000">
                <a:srgbClr val="939C70">
                  <a:lumMod val="75181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7940A-B3DC-044E-8730-3DF7FF4020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FC7EAD-7E4F-5A41-A044-16D0B4065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| Presenter name | Date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443F61-D6B4-372E-5922-182F14CD3331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1315D2-C3A0-E745-938F-542BFB9EA4A3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786834B-21BF-48FF-9620-949E41B04F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73654A8-31C9-502B-EFD9-B941EF0133E1}"/>
              </a:ext>
            </a:extLst>
          </p:cNvPr>
          <p:cNvSpPr/>
          <p:nvPr userDrawn="1"/>
        </p:nvSpPr>
        <p:spPr>
          <a:xfrm>
            <a:off x="7464152" y="0"/>
            <a:ext cx="4727848" cy="6858000"/>
          </a:xfrm>
          <a:prstGeom prst="rect">
            <a:avLst/>
          </a:prstGeom>
          <a:gradFill>
            <a:gsLst>
              <a:gs pos="5000">
                <a:schemeClr val="bg1">
                  <a:alpha val="75000"/>
                </a:schemeClr>
              </a:gs>
              <a:gs pos="39000">
                <a:schemeClr val="bg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479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037034-BA25-DC4D-9C07-2D3988809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76" y="6540024"/>
            <a:ext cx="1033910" cy="3179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F71A5C-224A-C44A-A4AE-2DB5E01B9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9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F4284419-89CE-BBB8-7D31-183D933D09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95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1FBBA08-9A4A-5711-5271-A09C713256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0B327786-88EA-D43C-A5D7-BC982777F3D6}"/>
              </a:ext>
            </a:extLst>
          </p:cNvPr>
          <p:cNvSpPr/>
          <p:nvPr userDrawn="1"/>
        </p:nvSpPr>
        <p:spPr>
          <a:xfrm>
            <a:off x="0" y="5589240"/>
            <a:ext cx="12192000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Grafik 5" descr="Ein Bild, das Grafiken, Farbigkeit, Kreis, Screenshot enthält.&#10;&#10;Automatisch generierte Beschreibung">
            <a:hlinkClick r:id="rId3"/>
            <a:extLst>
              <a:ext uri="{FF2B5EF4-FFF2-40B4-BE49-F238E27FC236}">
                <a16:creationId xmlns:a16="http://schemas.microsoft.com/office/drawing/2014/main" id="{469AD1D3-8A7C-C56F-072F-2D2A7D8CB5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33988" y="6024423"/>
            <a:ext cx="576064" cy="576064"/>
          </a:xfrm>
          <a:prstGeom prst="rect">
            <a:avLst/>
          </a:prstGeom>
        </p:spPr>
      </p:pic>
      <p:pic>
        <p:nvPicPr>
          <p:cNvPr id="9" name="Grafik 8" descr="Ein Bild, das Logo, Grafiken, Symbol, Schrift enthält.&#10;&#10;Automatisch generierte Beschreibung">
            <a:hlinkClick r:id="rId5"/>
            <a:extLst>
              <a:ext uri="{FF2B5EF4-FFF2-40B4-BE49-F238E27FC236}">
                <a16:creationId xmlns:a16="http://schemas.microsoft.com/office/drawing/2014/main" id="{FC62A674-4054-87D6-AAB2-53AA5EA28E2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09348" y="5908023"/>
            <a:ext cx="808864" cy="80886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F7B4242-01E9-EF68-C562-5DA1A1E01A4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3601" y="5246846"/>
            <a:ext cx="1241454" cy="124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74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ue B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20FDF4-EEDB-E9EF-589E-53F3DA37874F}"/>
              </a:ext>
            </a:extLst>
          </p:cNvPr>
          <p:cNvSpPr/>
          <p:nvPr userDrawn="1"/>
        </p:nvSpPr>
        <p:spPr>
          <a:xfrm>
            <a:off x="-25749" y="5949279"/>
            <a:ext cx="1441229" cy="8980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CD63A7F1-C7A1-2C5E-DA34-402A9A7F8C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18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A24621-DA3D-9D77-89AA-82851907DA3C}"/>
              </a:ext>
            </a:extLst>
          </p:cNvPr>
          <p:cNvSpPr/>
          <p:nvPr userDrawn="1"/>
        </p:nvSpPr>
        <p:spPr>
          <a:xfrm>
            <a:off x="839416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A81CAB-D2CA-1604-0B69-64F18FB6CF6F}"/>
              </a:ext>
            </a:extLst>
          </p:cNvPr>
          <p:cNvSpPr/>
          <p:nvPr userDrawn="1"/>
        </p:nvSpPr>
        <p:spPr>
          <a:xfrm>
            <a:off x="4385503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20659E-67D8-82BA-45B0-EC4FE7697279}"/>
              </a:ext>
            </a:extLst>
          </p:cNvPr>
          <p:cNvSpPr/>
          <p:nvPr userDrawn="1"/>
        </p:nvSpPr>
        <p:spPr>
          <a:xfrm>
            <a:off x="7931590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D32086-3ACE-410B-41D0-C4C4D085FC84}"/>
              </a:ext>
            </a:extLst>
          </p:cNvPr>
          <p:cNvSpPr/>
          <p:nvPr userDrawn="1"/>
        </p:nvSpPr>
        <p:spPr>
          <a:xfrm>
            <a:off x="839416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7F5595-E159-4E02-F627-6760988E20DE}"/>
              </a:ext>
            </a:extLst>
          </p:cNvPr>
          <p:cNvSpPr/>
          <p:nvPr userDrawn="1"/>
        </p:nvSpPr>
        <p:spPr>
          <a:xfrm>
            <a:off x="4385503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279380-EAD4-177B-82D6-793D7E8CAB4D}"/>
              </a:ext>
            </a:extLst>
          </p:cNvPr>
          <p:cNvSpPr/>
          <p:nvPr userDrawn="1"/>
        </p:nvSpPr>
        <p:spPr>
          <a:xfrm>
            <a:off x="7931590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01050-7C55-9285-CC45-A4F586D46A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80586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A85A0BE-663E-158D-F3EE-4F00BD504C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6912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B72338A-E04F-9346-AADA-0DE85AD352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99601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04D3B6C-2EB9-3CA7-BB7A-0B258C1D5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0586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7DAB836-60B3-6A24-CA62-6174ADE5A8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6912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536199B-F697-2EC2-7656-2C3F44643D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99601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977627C-A550-9DE1-F04A-EA7D48FBEF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65988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81CED6C6-B504-C707-C0BA-98E0A3AFC7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03667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E44910C-8DCA-14E3-BB3C-A78F064FE0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6356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9E71994-62CD-634B-D996-8E6DB0133E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5988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1F82656-7027-129E-AB9D-9DB9D2A2E1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03667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2D2CB85-003C-BAA6-D9A8-1408CD9546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26356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EA1A40-BB0F-74C3-C595-53C7789BFE4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6522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87029C08-12CB-D668-E1EA-BDF0E83FD92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5170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AF20DD27-DE80-912F-C41E-A5A6380084A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26706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F541DA26-AF5C-0E9B-E510-81DFDC0EAE8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16522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779EEC97-34E3-4572-31BF-B537EB1B1D5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75170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161E20A0-582C-9E7E-5CDA-FC259F50EB9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26706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9D5BEB8C-CB61-3162-29B7-2DD8CFBF1A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3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AEC53C44-01AC-F049-61BF-16B924BBBB8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1469" y="1628775"/>
            <a:ext cx="3557587" cy="223227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B04C75DE-EDB4-065D-0BFD-2BC3017178C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29029" y="1628775"/>
            <a:ext cx="3557587" cy="223227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55B00D0-29C9-61A5-CECF-4F8FB40197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1628775"/>
            <a:ext cx="3557587" cy="223227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Add image here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4342347-4CAA-9650-478D-809C3B4E4B52}"/>
              </a:ext>
            </a:extLst>
          </p:cNvPr>
          <p:cNvGrpSpPr/>
          <p:nvPr userDrawn="1"/>
        </p:nvGrpSpPr>
        <p:grpSpPr>
          <a:xfrm>
            <a:off x="623888" y="1628800"/>
            <a:ext cx="10955673" cy="4177691"/>
            <a:chOff x="767408" y="1628800"/>
            <a:chExt cx="11239776" cy="417769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3DEC044-319A-F03C-70C3-EBAD565D4D66}"/>
                </a:ext>
              </a:extLst>
            </p:cNvPr>
            <p:cNvSpPr/>
            <p:nvPr/>
          </p:nvSpPr>
          <p:spPr>
            <a:xfrm>
              <a:off x="767408" y="1628800"/>
              <a:ext cx="3649595" cy="4177691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311C620-5D40-0D54-CE4A-94A428763595}"/>
                </a:ext>
              </a:extLst>
            </p:cNvPr>
            <p:cNvSpPr/>
            <p:nvPr/>
          </p:nvSpPr>
          <p:spPr>
            <a:xfrm>
              <a:off x="4563553" y="1628800"/>
              <a:ext cx="3649595" cy="4177691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5FDCD1E-63DE-8E3D-7B5F-60A31E9BC6D4}"/>
                </a:ext>
              </a:extLst>
            </p:cNvPr>
            <p:cNvSpPr/>
            <p:nvPr/>
          </p:nvSpPr>
          <p:spPr>
            <a:xfrm>
              <a:off x="8357589" y="1628800"/>
              <a:ext cx="3649595" cy="4177691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CCD841A-6CAC-BB34-B6F8-42AAF4890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4008438"/>
            <a:ext cx="3557587" cy="1652587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5B327807-0F69-801E-9A13-905030614E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459" y="4008438"/>
            <a:ext cx="3557587" cy="1652587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14B7D20A-3FF2-FAF6-498A-707B318F43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14039" y="4008438"/>
            <a:ext cx="3557587" cy="1652587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88FBD74F-5A45-65F6-9FDB-12AD8439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7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8121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:a16="http://schemas.microsoft.com/office/drawing/2014/main" id="{88FBD74F-5A45-65F6-9FDB-12AD8439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7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A2174D-6AEA-60A5-4FDA-DA25A4E2C42C}"/>
              </a:ext>
            </a:extLst>
          </p:cNvPr>
          <p:cNvGrpSpPr/>
          <p:nvPr userDrawn="1"/>
        </p:nvGrpSpPr>
        <p:grpSpPr>
          <a:xfrm>
            <a:off x="754040" y="1497520"/>
            <a:ext cx="10609902" cy="4451760"/>
            <a:chOff x="754040" y="1497520"/>
            <a:chExt cx="10609902" cy="445176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6D5C26C-144F-0D1B-2430-B8BA1E5AFD9A}"/>
                </a:ext>
              </a:extLst>
            </p:cNvPr>
            <p:cNvGrpSpPr/>
            <p:nvPr/>
          </p:nvGrpSpPr>
          <p:grpSpPr>
            <a:xfrm>
              <a:off x="4079776" y="1497520"/>
              <a:ext cx="3816424" cy="4451760"/>
              <a:chOff x="4079776" y="1430091"/>
              <a:chExt cx="3816424" cy="4666792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7B0EB63-556F-1BFB-228C-D7F9BFFEEE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9776" y="1430091"/>
                <a:ext cx="0" cy="4666792"/>
              </a:xfrm>
              <a:prstGeom prst="line">
                <a:avLst/>
              </a:prstGeom>
              <a:ln>
                <a:solidFill>
                  <a:srgbClr val="67A0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FC389D7-2AEE-B1C4-2EEA-FBB51B1604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96200" y="1430091"/>
                <a:ext cx="0" cy="4666792"/>
              </a:xfrm>
              <a:prstGeom prst="line">
                <a:avLst/>
              </a:prstGeom>
              <a:ln>
                <a:solidFill>
                  <a:srgbClr val="67A0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BA8A7F9-E6CA-B4B3-1887-2BE09908CC75}"/>
                </a:ext>
              </a:extLst>
            </p:cNvPr>
            <p:cNvCxnSpPr>
              <a:cxnSpLocks/>
            </p:cNvCxnSpPr>
            <p:nvPr/>
          </p:nvCxnSpPr>
          <p:spPr>
            <a:xfrm>
              <a:off x="754040" y="3699164"/>
              <a:ext cx="2840113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ED84F0C-AC32-E4AE-B6EF-556AEEB17F01}"/>
                </a:ext>
              </a:extLst>
            </p:cNvPr>
            <p:cNvCxnSpPr>
              <a:cxnSpLocks/>
            </p:cNvCxnSpPr>
            <p:nvPr/>
          </p:nvCxnSpPr>
          <p:spPr>
            <a:xfrm>
              <a:off x="4428458" y="3699164"/>
              <a:ext cx="3124124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BB16971-4DDB-63D5-F742-8AA340BF951D}"/>
                </a:ext>
              </a:extLst>
            </p:cNvPr>
            <p:cNvCxnSpPr>
              <a:cxnSpLocks/>
            </p:cNvCxnSpPr>
            <p:nvPr/>
          </p:nvCxnSpPr>
          <p:spPr>
            <a:xfrm>
              <a:off x="8239818" y="3699164"/>
              <a:ext cx="3124124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25EBBBC7-71D2-ADBA-87F3-DB4E723EB3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0159" y="2272151"/>
            <a:ext cx="328399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3692A2A1-4616-EFA4-4189-940866FB47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7778" y="2272151"/>
            <a:ext cx="342961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66D4CF74-4682-28BC-E87D-74DCBBBBAB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70289" y="2272151"/>
            <a:ext cx="342961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B7E3999B-7172-5377-A16C-52F7268FCB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0159" y="4730538"/>
            <a:ext cx="328399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7B5C376E-0886-A0C7-3F52-1741BFC2E1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77778" y="4730538"/>
            <a:ext cx="342961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60E65680-9E16-C470-534F-95DAED545F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70289" y="4730538"/>
            <a:ext cx="342961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A5A74390-2EA6-7C4E-CB8B-7EC33DD39A4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870089" y="144081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7F80B8BB-7851-0D6A-F39D-5C76C058066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558169" y="144081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E5301DC8-FFEC-313F-B03A-9F6C237EB76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408809" y="144081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8A928A3F-81F4-8D1E-B51D-879457D99D4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870089" y="391985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CC74B047-7E2E-5B34-5280-B1027C511CF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58169" y="391985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3" name="Picture Placeholder 3">
            <a:extLst>
              <a:ext uri="{FF2B5EF4-FFF2-40B4-BE49-F238E27FC236}">
                <a16:creationId xmlns:a16="http://schemas.microsoft.com/office/drawing/2014/main" id="{FEABA5B0-CD96-C4D6-67DC-F758C39F2C3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408809" y="391985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5079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-33015"/>
            <a:ext cx="12192000" cy="6957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13B5A4C-C742-AD11-734D-5EF722FC49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63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rd of elephants walking in the wild&#10;&#10;Description automatically generated with low confidence">
            <a:extLst>
              <a:ext uri="{FF2B5EF4-FFF2-40B4-BE49-F238E27FC236}">
                <a16:creationId xmlns:a16="http://schemas.microsoft.com/office/drawing/2014/main" id="{9EAF8B40-1011-7844-9EE3-A47FDACB52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-33015"/>
            <a:ext cx="12192000" cy="6891015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109BEDD-A240-A3C6-88E3-515962B610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91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-33015"/>
            <a:ext cx="12192000" cy="689101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A24621-DA3D-9D77-89AA-82851907DA3C}"/>
              </a:ext>
            </a:extLst>
          </p:cNvPr>
          <p:cNvSpPr/>
          <p:nvPr userDrawn="1"/>
        </p:nvSpPr>
        <p:spPr>
          <a:xfrm>
            <a:off x="839416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A81CAB-D2CA-1604-0B69-64F18FB6CF6F}"/>
              </a:ext>
            </a:extLst>
          </p:cNvPr>
          <p:cNvSpPr/>
          <p:nvPr userDrawn="1"/>
        </p:nvSpPr>
        <p:spPr>
          <a:xfrm>
            <a:off x="4385503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20659E-67D8-82BA-45B0-EC4FE7697279}"/>
              </a:ext>
            </a:extLst>
          </p:cNvPr>
          <p:cNvSpPr/>
          <p:nvPr userDrawn="1"/>
        </p:nvSpPr>
        <p:spPr>
          <a:xfrm>
            <a:off x="7931590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D32086-3ACE-410B-41D0-C4C4D085FC84}"/>
              </a:ext>
            </a:extLst>
          </p:cNvPr>
          <p:cNvSpPr/>
          <p:nvPr userDrawn="1"/>
        </p:nvSpPr>
        <p:spPr>
          <a:xfrm>
            <a:off x="839416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7F5595-E159-4E02-F627-6760988E20DE}"/>
              </a:ext>
            </a:extLst>
          </p:cNvPr>
          <p:cNvSpPr/>
          <p:nvPr userDrawn="1"/>
        </p:nvSpPr>
        <p:spPr>
          <a:xfrm>
            <a:off x="4385503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279380-EAD4-177B-82D6-793D7E8CAB4D}"/>
              </a:ext>
            </a:extLst>
          </p:cNvPr>
          <p:cNvSpPr/>
          <p:nvPr userDrawn="1"/>
        </p:nvSpPr>
        <p:spPr>
          <a:xfrm>
            <a:off x="7931590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01050-7C55-9285-CC45-A4F586D46A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80586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A85A0BE-663E-158D-F3EE-4F00BD504C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6912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B72338A-E04F-9346-AADA-0DE85AD352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99601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04D3B6C-2EB9-3CA7-BB7A-0B258C1D5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0586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7DAB836-60B3-6A24-CA62-6174ADE5A8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6912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536199B-F697-2EC2-7656-2C3F44643D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99601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977627C-A550-9DE1-F04A-EA7D48FBEF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65988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81CED6C6-B504-C707-C0BA-98E0A3AFC7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03667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E44910C-8DCA-14E3-BB3C-A78F064FE0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6356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9E71994-62CD-634B-D996-8E6DB0133E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5988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1F82656-7027-129E-AB9D-9DB9D2A2E1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03667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2D2CB85-003C-BAA6-D9A8-1408CD9546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26356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A16A27EC-0638-26B6-90DA-580FCF9BD6D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6522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51E240CD-5216-51BB-23CD-60F82E311C2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5170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2E69F1D1-AA52-E7A4-7059-CF0D74532A1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26706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199EAFEA-9B10-3976-C721-E0A3B89F9E1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16522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39B7E896-F717-52E8-AF90-3A5279A1029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75170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1EB1F79B-373C-459B-E4B0-DC6FB476F0D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26706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A90C9A6-31C3-6C0A-2600-B80B9A1E7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51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field, mammal&#10;&#10;Description automatically generated">
            <a:extLst>
              <a:ext uri="{FF2B5EF4-FFF2-40B4-BE49-F238E27FC236}">
                <a16:creationId xmlns:a16="http://schemas.microsoft.com/office/drawing/2014/main" id="{C5BCD33B-97A3-F948-BB7C-A0EF88402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1"/>
          <a:stretch/>
        </p:blipFill>
        <p:spPr>
          <a:xfrm>
            <a:off x="25687" y="-33015"/>
            <a:ext cx="12166313" cy="68910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-33015"/>
            <a:ext cx="12192000" cy="6957392"/>
          </a:xfrm>
          <a:prstGeom prst="rect">
            <a:avLst/>
          </a:prstGeom>
          <a:solidFill>
            <a:schemeClr val="accent1">
              <a:alpha val="9109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B9D6802-6B1A-D651-0ACB-AB43636EA2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48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lide_Eleph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3794C8-918D-4031-A239-E3405917E9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082" b="5369"/>
          <a:stretch/>
        </p:blipFill>
        <p:spPr>
          <a:xfrm flipH="1">
            <a:off x="0" y="0"/>
            <a:ext cx="12192000" cy="68720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586525-B05E-49AD-B6EC-8EEBBF082E0D}"/>
              </a:ext>
            </a:extLst>
          </p:cNvPr>
          <p:cNvSpPr/>
          <p:nvPr userDrawn="1"/>
        </p:nvSpPr>
        <p:spPr>
          <a:xfrm>
            <a:off x="0" y="490749"/>
            <a:ext cx="12192000" cy="6381328"/>
          </a:xfrm>
          <a:prstGeom prst="rect">
            <a:avLst/>
          </a:prstGeom>
          <a:gradFill>
            <a:gsLst>
              <a:gs pos="46000">
                <a:srgbClr val="939C70">
                  <a:alpha val="0"/>
                </a:srgbClr>
              </a:gs>
              <a:gs pos="100000">
                <a:srgbClr val="939C70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7940A-B3DC-044E-8730-3DF7FF4020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FC7EAD-7E4F-5A41-A044-16D0B4065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 | 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85E0E2-B84C-709D-9190-4A07EBBBBBD7}"/>
              </a:ext>
            </a:extLst>
          </p:cNvPr>
          <p:cNvSpPr/>
          <p:nvPr userDrawn="1"/>
        </p:nvSpPr>
        <p:spPr>
          <a:xfrm>
            <a:off x="7464152" y="0"/>
            <a:ext cx="4727848" cy="6858000"/>
          </a:xfrm>
          <a:prstGeom prst="rect">
            <a:avLst/>
          </a:prstGeom>
          <a:gradFill>
            <a:gsLst>
              <a:gs pos="0">
                <a:srgbClr val="BA9B73">
                  <a:lumMod val="14000"/>
                  <a:lumOff val="86000"/>
                </a:srgbClr>
              </a:gs>
              <a:gs pos="47000">
                <a:schemeClr val="bg1">
                  <a:alpha val="0"/>
                  <a:lumMod val="38000"/>
                  <a:lumOff val="62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CEA301-9CF1-A823-291E-F9571991A208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F05C782-8C88-71F8-A966-AC8CBD1084CC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3688CDA6-11D5-8682-972C-613FE8A78A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12167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-33015"/>
            <a:ext cx="12192000" cy="695739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8A92E0BB-1D68-E655-F5EF-10C665172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28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774B69-4608-304D-BAC9-870547ED5B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399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-29399" y="-16976"/>
            <a:ext cx="12192000" cy="6874975"/>
          </a:xfrm>
          <a:prstGeom prst="rect">
            <a:avLst/>
          </a:prstGeom>
          <a:solidFill>
            <a:schemeClr val="accent5">
              <a:lumMod val="50000"/>
              <a:alpha val="9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5690504-5268-D179-CEA1-70A3A5E91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44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slide_Elephant">
    <p:bg>
      <p:bgPr>
        <a:solidFill>
          <a:srgbClr val="EBEBEB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E5F85B8-CAF3-6D02-D15D-1AB393E152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5" b="35"/>
          <a:stretch/>
        </p:blipFill>
        <p:spPr>
          <a:xfrm>
            <a:off x="0" y="0"/>
            <a:ext cx="12192000" cy="4581524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41942A82-A7F2-459E-82B8-0B980ACC3376}"/>
              </a:ext>
            </a:extLst>
          </p:cNvPr>
          <p:cNvSpPr/>
          <p:nvPr userDrawn="1"/>
        </p:nvSpPr>
        <p:spPr>
          <a:xfrm>
            <a:off x="0" y="0"/>
            <a:ext cx="12192000" cy="4581128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36792E-F725-40EB-A5A1-A1D7FDD7B8D6}"/>
              </a:ext>
            </a:extLst>
          </p:cNvPr>
          <p:cNvGrpSpPr/>
          <p:nvPr userDrawn="1"/>
        </p:nvGrpSpPr>
        <p:grpSpPr>
          <a:xfrm>
            <a:off x="1356436" y="3650890"/>
            <a:ext cx="1817518" cy="1882394"/>
            <a:chOff x="1356436" y="3650890"/>
            <a:chExt cx="1817518" cy="18823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366061-D4C0-054D-B4EC-7725DC5F31FA}"/>
                </a:ext>
              </a:extLst>
            </p:cNvPr>
            <p:cNvSpPr/>
            <p:nvPr userDrawn="1"/>
          </p:nvSpPr>
          <p:spPr>
            <a:xfrm>
              <a:off x="1356436" y="3650890"/>
              <a:ext cx="1817518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A9FF51-2A82-447B-BF29-BDC0F7BA9D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569415" y="4372815"/>
              <a:ext cx="1378861" cy="427204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4C0C34F-58E2-394F-9EB9-1440BA67C76C}"/>
              </a:ext>
            </a:extLst>
          </p:cNvPr>
          <p:cNvSpPr/>
          <p:nvPr userDrawn="1"/>
        </p:nvSpPr>
        <p:spPr>
          <a:xfrm>
            <a:off x="41804" y="6020135"/>
            <a:ext cx="1384349" cy="576064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2E1E92F-ADB5-A444-A52C-A578AA3411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32443" y="5229200"/>
            <a:ext cx="6624637" cy="43180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 marL="457200" indent="0" algn="r">
              <a:buNone/>
              <a:defRPr sz="2400">
                <a:solidFill>
                  <a:srgbClr val="395170"/>
                </a:solidFill>
              </a:defRPr>
            </a:lvl2pPr>
            <a:lvl3pPr marL="914400" indent="0" algn="r">
              <a:buNone/>
              <a:defRPr sz="2400">
                <a:solidFill>
                  <a:srgbClr val="395170"/>
                </a:solidFill>
              </a:defRPr>
            </a:lvl3pPr>
            <a:lvl4pPr marL="1371600" indent="0" algn="r">
              <a:buNone/>
              <a:defRPr sz="2400">
                <a:solidFill>
                  <a:srgbClr val="395170"/>
                </a:solidFill>
              </a:defRPr>
            </a:lvl4pPr>
            <a:lvl5pPr marL="1828800" indent="0" algn="r">
              <a:buNone/>
              <a:defRPr sz="2400">
                <a:solidFill>
                  <a:srgbClr val="395170"/>
                </a:solidFill>
              </a:defRPr>
            </a:lvl5pPr>
          </a:lstStyle>
          <a:p>
            <a:pPr lvl="0"/>
            <a:r>
              <a:rPr lang="en-US" noProof="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323906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06190F6C-1760-19AC-41A2-CF60C71441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33328" y="166328"/>
            <a:ext cx="6525343" cy="652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631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1">
            <a:extLst>
              <a:ext uri="{FF2B5EF4-FFF2-40B4-BE49-F238E27FC236}">
                <a16:creationId xmlns:a16="http://schemas.microsoft.com/office/drawing/2014/main" id="{780DAA93-27A8-65C5-B66E-D0943B2E9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606" y="401984"/>
            <a:ext cx="10872787" cy="377744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Unternehmen</a:t>
            </a:r>
            <a:r>
              <a:rPr lang="en-US" dirty="0"/>
              <a:t> der Gruppe</a:t>
            </a:r>
            <a:endParaRPr lang="en-US" noProof="0" dirty="0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71DAFC8F-DB01-41FC-01CB-3E7571347842}"/>
              </a:ext>
            </a:extLst>
          </p:cNvPr>
          <p:cNvSpPr txBox="1">
            <a:spLocks/>
          </p:cNvSpPr>
          <p:nvPr userDrawn="1"/>
        </p:nvSpPr>
        <p:spPr>
          <a:xfrm>
            <a:off x="557607" y="800321"/>
            <a:ext cx="10872787" cy="6691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Die Gruppe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freut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sich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über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ihren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angesehenen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Ruf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als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weltweit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tätiges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Unternehmen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br>
              <a:rPr lang="en-US" sz="14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das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konstant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herausragende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Leistungen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in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verschiedenen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Branchen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erbringt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80" name="Group 11">
            <a:extLst>
              <a:ext uri="{FF2B5EF4-FFF2-40B4-BE49-F238E27FC236}">
                <a16:creationId xmlns:a16="http://schemas.microsoft.com/office/drawing/2014/main" id="{B7D954B6-DEC6-5C92-C012-B9A3EC7340EA}"/>
              </a:ext>
            </a:extLst>
          </p:cNvPr>
          <p:cNvGrpSpPr/>
          <p:nvPr userDrawn="1"/>
        </p:nvGrpSpPr>
        <p:grpSpPr>
          <a:xfrm>
            <a:off x="1224812" y="1916832"/>
            <a:ext cx="9742377" cy="3695916"/>
            <a:chOff x="623888" y="1916832"/>
            <a:chExt cx="9742377" cy="3695916"/>
          </a:xfrm>
        </p:grpSpPr>
        <p:sp>
          <p:nvSpPr>
            <p:cNvPr id="81" name="Rectangle 37">
              <a:extLst>
                <a:ext uri="{FF2B5EF4-FFF2-40B4-BE49-F238E27FC236}">
                  <a16:creationId xmlns:a16="http://schemas.microsoft.com/office/drawing/2014/main" id="{B80248E2-D2A6-F834-0657-568A34E92232}"/>
                </a:ext>
              </a:extLst>
            </p:cNvPr>
            <p:cNvSpPr/>
            <p:nvPr/>
          </p:nvSpPr>
          <p:spPr>
            <a:xfrm>
              <a:off x="5790931" y="4493678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40">
              <a:extLst>
                <a:ext uri="{FF2B5EF4-FFF2-40B4-BE49-F238E27FC236}">
                  <a16:creationId xmlns:a16="http://schemas.microsoft.com/office/drawing/2014/main" id="{666B1186-0BFF-B6CB-1DD1-FBF479BBCDCB}"/>
                </a:ext>
              </a:extLst>
            </p:cNvPr>
            <p:cNvSpPr/>
            <p:nvPr/>
          </p:nvSpPr>
          <p:spPr>
            <a:xfrm>
              <a:off x="7691567" y="4493187"/>
              <a:ext cx="1307919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41">
              <a:extLst>
                <a:ext uri="{FF2B5EF4-FFF2-40B4-BE49-F238E27FC236}">
                  <a16:creationId xmlns:a16="http://schemas.microsoft.com/office/drawing/2014/main" id="{BC6A68E1-D4F1-FDEF-7FE4-0D720D8755AC}"/>
                </a:ext>
              </a:extLst>
            </p:cNvPr>
            <p:cNvSpPr/>
            <p:nvPr/>
          </p:nvSpPr>
          <p:spPr>
            <a:xfrm>
              <a:off x="4329361" y="4489173"/>
              <a:ext cx="1312500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45">
              <a:extLst>
                <a:ext uri="{FF2B5EF4-FFF2-40B4-BE49-F238E27FC236}">
                  <a16:creationId xmlns:a16="http://schemas.microsoft.com/office/drawing/2014/main" id="{3B3E6599-5C82-9CBA-A13C-B742A82F5FAB}"/>
                </a:ext>
              </a:extLst>
            </p:cNvPr>
            <p:cNvSpPr/>
            <p:nvPr userDrawn="1"/>
          </p:nvSpPr>
          <p:spPr>
            <a:xfrm>
              <a:off x="625193" y="3209538"/>
              <a:ext cx="1466299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46">
              <a:extLst>
                <a:ext uri="{FF2B5EF4-FFF2-40B4-BE49-F238E27FC236}">
                  <a16:creationId xmlns:a16="http://schemas.microsoft.com/office/drawing/2014/main" id="{66BEA7E0-B7FF-F889-C51A-B522021B6C1C}"/>
                </a:ext>
              </a:extLst>
            </p:cNvPr>
            <p:cNvSpPr/>
            <p:nvPr userDrawn="1"/>
          </p:nvSpPr>
          <p:spPr>
            <a:xfrm>
              <a:off x="623888" y="4502244"/>
              <a:ext cx="1641559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47">
              <a:extLst>
                <a:ext uri="{FF2B5EF4-FFF2-40B4-BE49-F238E27FC236}">
                  <a16:creationId xmlns:a16="http://schemas.microsoft.com/office/drawing/2014/main" id="{3D5C84C6-4211-3249-E0CE-EA6F3FC72983}"/>
                </a:ext>
              </a:extLst>
            </p:cNvPr>
            <p:cNvSpPr/>
            <p:nvPr userDrawn="1"/>
          </p:nvSpPr>
          <p:spPr>
            <a:xfrm>
              <a:off x="9148509" y="4499792"/>
              <a:ext cx="1211817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48">
              <a:extLst>
                <a:ext uri="{FF2B5EF4-FFF2-40B4-BE49-F238E27FC236}">
                  <a16:creationId xmlns:a16="http://schemas.microsoft.com/office/drawing/2014/main" id="{666D8332-FDA6-FC37-C03C-045DED510EE0}"/>
                </a:ext>
              </a:extLst>
            </p:cNvPr>
            <p:cNvSpPr/>
            <p:nvPr/>
          </p:nvSpPr>
          <p:spPr>
            <a:xfrm>
              <a:off x="628504" y="1916832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49">
              <a:extLst>
                <a:ext uri="{FF2B5EF4-FFF2-40B4-BE49-F238E27FC236}">
                  <a16:creationId xmlns:a16="http://schemas.microsoft.com/office/drawing/2014/main" id="{9CBC1B9C-BD0E-3012-D759-5ED9A8559089}"/>
                </a:ext>
              </a:extLst>
            </p:cNvPr>
            <p:cNvSpPr/>
            <p:nvPr/>
          </p:nvSpPr>
          <p:spPr>
            <a:xfrm>
              <a:off x="2523563" y="1916832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50">
              <a:extLst>
                <a:ext uri="{FF2B5EF4-FFF2-40B4-BE49-F238E27FC236}">
                  <a16:creationId xmlns:a16="http://schemas.microsoft.com/office/drawing/2014/main" id="{84050CC3-EDDE-0A15-ABE3-DBC1D839C095}"/>
                </a:ext>
              </a:extLst>
            </p:cNvPr>
            <p:cNvSpPr/>
            <p:nvPr/>
          </p:nvSpPr>
          <p:spPr>
            <a:xfrm>
              <a:off x="4420834" y="1916832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51">
              <a:extLst>
                <a:ext uri="{FF2B5EF4-FFF2-40B4-BE49-F238E27FC236}">
                  <a16:creationId xmlns:a16="http://schemas.microsoft.com/office/drawing/2014/main" id="{2A5AA6D8-73CF-FF6E-E6F3-285A3C59D3F3}"/>
                </a:ext>
              </a:extLst>
            </p:cNvPr>
            <p:cNvSpPr/>
            <p:nvPr/>
          </p:nvSpPr>
          <p:spPr>
            <a:xfrm>
              <a:off x="6319160" y="1916832"/>
              <a:ext cx="1921632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52">
              <a:extLst>
                <a:ext uri="{FF2B5EF4-FFF2-40B4-BE49-F238E27FC236}">
                  <a16:creationId xmlns:a16="http://schemas.microsoft.com/office/drawing/2014/main" id="{48C18181-6793-BB31-72AE-5523F5F0E760}"/>
                </a:ext>
              </a:extLst>
            </p:cNvPr>
            <p:cNvSpPr/>
            <p:nvPr/>
          </p:nvSpPr>
          <p:spPr>
            <a:xfrm>
              <a:off x="6724268" y="3205005"/>
              <a:ext cx="3641997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Rectangle 53">
              <a:extLst>
                <a:ext uri="{FF2B5EF4-FFF2-40B4-BE49-F238E27FC236}">
                  <a16:creationId xmlns:a16="http://schemas.microsoft.com/office/drawing/2014/main" id="{49CF7792-3494-7521-3BD3-2782539993FF}"/>
                </a:ext>
              </a:extLst>
            </p:cNvPr>
            <p:cNvSpPr/>
            <p:nvPr/>
          </p:nvSpPr>
          <p:spPr>
            <a:xfrm>
              <a:off x="3697702" y="3205003"/>
              <a:ext cx="986101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54">
              <a:extLst>
                <a:ext uri="{FF2B5EF4-FFF2-40B4-BE49-F238E27FC236}">
                  <a16:creationId xmlns:a16="http://schemas.microsoft.com/office/drawing/2014/main" id="{08C286DD-1ECA-3BD5-75C6-E8E01A336F41}"/>
                </a:ext>
              </a:extLst>
            </p:cNvPr>
            <p:cNvSpPr/>
            <p:nvPr/>
          </p:nvSpPr>
          <p:spPr>
            <a:xfrm>
              <a:off x="4830658" y="3205003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4" name="Picture 70">
              <a:extLst>
                <a:ext uri="{FF2B5EF4-FFF2-40B4-BE49-F238E27FC236}">
                  <a16:creationId xmlns:a16="http://schemas.microsoft.com/office/drawing/2014/main" id="{7CF83CE3-B584-8474-F25F-16272B3B1113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 bwMode="auto">
            <a:xfrm>
              <a:off x="3072749" y="2255752"/>
              <a:ext cx="662162" cy="4850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5" name="Group 57">
              <a:extLst>
                <a:ext uri="{FF2B5EF4-FFF2-40B4-BE49-F238E27FC236}">
                  <a16:creationId xmlns:a16="http://schemas.microsoft.com/office/drawing/2014/main" id="{BF51CBF8-F657-250E-CE36-2A526E5FC74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6647" y="3601143"/>
              <a:ext cx="2723150" cy="343153"/>
              <a:chOff x="942701" y="2128001"/>
              <a:chExt cx="1858639" cy="234213"/>
            </a:xfrm>
          </p:grpSpPr>
          <p:pic>
            <p:nvPicPr>
              <p:cNvPr id="109" name="Picture 87">
                <a:extLst>
                  <a:ext uri="{FF2B5EF4-FFF2-40B4-BE49-F238E27FC236}">
                    <a16:creationId xmlns:a16="http://schemas.microsoft.com/office/drawing/2014/main" id="{7AD2A56C-4E81-F7E5-FAF0-AF0805521BC7}"/>
                  </a:ext>
                </a:extLst>
              </p:cNvPr>
              <p:cNvPicPr/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-8382" b="-4497"/>
              <a:stretch/>
            </p:blipFill>
            <p:spPr bwMode="auto">
              <a:xfrm>
                <a:off x="942701" y="2128001"/>
                <a:ext cx="664366" cy="2320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0" name="TextBox 75">
                <a:extLst>
                  <a:ext uri="{FF2B5EF4-FFF2-40B4-BE49-F238E27FC236}">
                    <a16:creationId xmlns:a16="http://schemas.microsoft.com/office/drawing/2014/main" id="{1BA05467-18C7-ABA2-7F8F-E94870B19D57}"/>
                  </a:ext>
                </a:extLst>
              </p:cNvPr>
              <p:cNvSpPr txBox="1"/>
              <p:nvPr/>
            </p:nvSpPr>
            <p:spPr>
              <a:xfrm>
                <a:off x="1576038" y="2144080"/>
                <a:ext cx="198742" cy="210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400" b="1" dirty="0">
                    <a:solidFill>
                      <a:srgbClr val="101B42"/>
                    </a:solidFill>
                  </a:rPr>
                  <a:t>+</a:t>
                </a:r>
              </a:p>
            </p:txBody>
          </p:sp>
          <p:pic>
            <p:nvPicPr>
              <p:cNvPr id="111" name="Picture 89">
                <a:extLst>
                  <a:ext uri="{FF2B5EF4-FFF2-40B4-BE49-F238E27FC236}">
                    <a16:creationId xmlns:a16="http://schemas.microsoft.com/office/drawing/2014/main" id="{EBB9403D-C165-B58C-2247-3CE6AEC5A1B9}"/>
                  </a:ext>
                </a:extLst>
              </p:cNvPr>
              <p:cNvPicPr/>
              <p:nvPr/>
            </p:nvPicPr>
            <p:blipFill>
              <a:blip r:embed="rId6"/>
              <a:srcRect/>
              <a:stretch/>
            </p:blipFill>
            <p:spPr bwMode="auto">
              <a:xfrm>
                <a:off x="1764932" y="2151263"/>
                <a:ext cx="1036408" cy="2109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6" name="Picture 16">
              <a:extLst>
                <a:ext uri="{FF2B5EF4-FFF2-40B4-BE49-F238E27FC236}">
                  <a16:creationId xmlns:a16="http://schemas.microsoft.com/office/drawing/2014/main" id="{6638A30A-3764-16E1-016A-A2ECAAE8B9C7}"/>
                </a:ext>
              </a:extLst>
            </p:cNvPr>
            <p:cNvPicPr/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 bwMode="auto">
            <a:xfrm>
              <a:off x="4576441" y="4804956"/>
              <a:ext cx="805715" cy="5319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Rectangle 59">
              <a:extLst>
                <a:ext uri="{FF2B5EF4-FFF2-40B4-BE49-F238E27FC236}">
                  <a16:creationId xmlns:a16="http://schemas.microsoft.com/office/drawing/2014/main" id="{C2BE78DE-DC05-C4AE-8222-B986A58A928D}"/>
                </a:ext>
              </a:extLst>
            </p:cNvPr>
            <p:cNvSpPr/>
            <p:nvPr/>
          </p:nvSpPr>
          <p:spPr>
            <a:xfrm>
              <a:off x="8392179" y="1917274"/>
              <a:ext cx="1974085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8" name="Picture 60">
              <a:extLst>
                <a:ext uri="{FF2B5EF4-FFF2-40B4-BE49-F238E27FC236}">
                  <a16:creationId xmlns:a16="http://schemas.microsoft.com/office/drawing/2014/main" id="{0770AD7D-DF34-3945-E690-3BEB1BDC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8608" y="3432847"/>
              <a:ext cx="564288" cy="654816"/>
            </a:xfrm>
            <a:prstGeom prst="rect">
              <a:avLst/>
            </a:prstGeom>
          </p:spPr>
        </p:pic>
        <p:pic>
          <p:nvPicPr>
            <p:cNvPr id="99" name="Picture 62">
              <a:extLst>
                <a:ext uri="{FF2B5EF4-FFF2-40B4-BE49-F238E27FC236}">
                  <a16:creationId xmlns:a16="http://schemas.microsoft.com/office/drawing/2014/main" id="{9D77C35D-70DC-280D-A57F-85A307F7B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8668935" y="2311837"/>
              <a:ext cx="1420571" cy="345424"/>
            </a:xfrm>
            <a:prstGeom prst="rect">
              <a:avLst/>
            </a:prstGeom>
          </p:spPr>
        </p:pic>
        <p:pic>
          <p:nvPicPr>
            <p:cNvPr id="100" name="Picture 63">
              <a:extLst>
                <a:ext uri="{FF2B5EF4-FFF2-40B4-BE49-F238E27FC236}">
                  <a16:creationId xmlns:a16="http://schemas.microsoft.com/office/drawing/2014/main" id="{0D6ACE5B-8900-D384-1334-92CB69B47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611" y="2131086"/>
              <a:ext cx="1512000" cy="667635"/>
            </a:xfrm>
            <a:prstGeom prst="rect">
              <a:avLst/>
            </a:prstGeom>
          </p:spPr>
        </p:pic>
        <p:pic>
          <p:nvPicPr>
            <p:cNvPr id="101" name="Picture 22">
              <a:extLst>
                <a:ext uri="{FF2B5EF4-FFF2-40B4-BE49-F238E27FC236}">
                  <a16:creationId xmlns:a16="http://schemas.microsoft.com/office/drawing/2014/main" id="{C2178A9E-537B-4D32-CE08-E9947B7D4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5147764" y="3506461"/>
              <a:ext cx="1112727" cy="507588"/>
            </a:xfrm>
            <a:prstGeom prst="rect">
              <a:avLst/>
            </a:prstGeom>
          </p:spPr>
        </p:pic>
        <p:pic>
          <p:nvPicPr>
            <p:cNvPr id="102" name="Picture 65">
              <a:extLst>
                <a:ext uri="{FF2B5EF4-FFF2-40B4-BE49-F238E27FC236}">
                  <a16:creationId xmlns:a16="http://schemas.microsoft.com/office/drawing/2014/main" id="{B50D1DA3-3744-F53C-F302-D4C208647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/>
          </p:blipFill>
          <p:spPr>
            <a:xfrm>
              <a:off x="6087586" y="4880580"/>
              <a:ext cx="1144953" cy="361564"/>
            </a:xfrm>
            <a:prstGeom prst="rect">
              <a:avLst/>
            </a:prstGeom>
          </p:spPr>
        </p:pic>
        <p:pic>
          <p:nvPicPr>
            <p:cNvPr id="103" name="Picture 66">
              <a:extLst>
                <a:ext uri="{FF2B5EF4-FFF2-40B4-BE49-F238E27FC236}">
                  <a16:creationId xmlns:a16="http://schemas.microsoft.com/office/drawing/2014/main" id="{727FCE6B-61AD-1091-DA7E-9940A01A7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7936858" y="4853496"/>
              <a:ext cx="858421" cy="447277"/>
            </a:xfrm>
            <a:prstGeom prst="rect">
              <a:avLst/>
            </a:prstGeom>
          </p:spPr>
        </p:pic>
        <p:sp>
          <p:nvSpPr>
            <p:cNvPr id="104" name="Rectangle 67">
              <a:extLst>
                <a:ext uri="{FF2B5EF4-FFF2-40B4-BE49-F238E27FC236}">
                  <a16:creationId xmlns:a16="http://schemas.microsoft.com/office/drawing/2014/main" id="{654F6C6A-E0B1-9932-597E-3ACCE9DE441F}"/>
                </a:ext>
              </a:extLst>
            </p:cNvPr>
            <p:cNvSpPr/>
            <p:nvPr/>
          </p:nvSpPr>
          <p:spPr>
            <a:xfrm>
              <a:off x="2238347" y="3205003"/>
              <a:ext cx="1312500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" name="Picture 68">
              <a:extLst>
                <a:ext uri="{FF2B5EF4-FFF2-40B4-BE49-F238E27FC236}">
                  <a16:creationId xmlns:a16="http://schemas.microsoft.com/office/drawing/2014/main" id="{209956EE-06A0-E3D1-FD9B-C2EE5E621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3022" y="3362435"/>
              <a:ext cx="875248" cy="820570"/>
            </a:xfrm>
            <a:prstGeom prst="rect">
              <a:avLst/>
            </a:prstGeom>
          </p:spPr>
        </p:pic>
        <p:sp>
          <p:nvSpPr>
            <p:cNvPr id="106" name="Rectangle 69">
              <a:extLst>
                <a:ext uri="{FF2B5EF4-FFF2-40B4-BE49-F238E27FC236}">
                  <a16:creationId xmlns:a16="http://schemas.microsoft.com/office/drawing/2014/main" id="{23BE395E-D990-62FC-352E-D1BF7B9C741E}"/>
                </a:ext>
              </a:extLst>
            </p:cNvPr>
            <p:cNvSpPr/>
            <p:nvPr/>
          </p:nvSpPr>
          <p:spPr>
            <a:xfrm>
              <a:off x="2423287" y="4489173"/>
              <a:ext cx="1762442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71">
              <a:extLst>
                <a:ext uri="{FF2B5EF4-FFF2-40B4-BE49-F238E27FC236}">
                  <a16:creationId xmlns:a16="http://schemas.microsoft.com/office/drawing/2014/main" id="{E387B58B-188F-C340-1BCC-232EA0388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/>
          </p:blipFill>
          <p:spPr>
            <a:xfrm>
              <a:off x="1011994" y="4762822"/>
              <a:ext cx="857956" cy="606853"/>
            </a:xfrm>
            <a:prstGeom prst="rect">
              <a:avLst/>
            </a:prstGeom>
          </p:spPr>
        </p:pic>
        <p:pic>
          <p:nvPicPr>
            <p:cNvPr id="108" name="Graphic 72">
              <a:extLst>
                <a:ext uri="{FF2B5EF4-FFF2-40B4-BE49-F238E27FC236}">
                  <a16:creationId xmlns:a16="http://schemas.microsoft.com/office/drawing/2014/main" id="{83789BFC-E63F-4307-7FF2-FFAE905DD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837884" y="3475124"/>
              <a:ext cx="1040914" cy="630856"/>
            </a:xfrm>
            <a:prstGeom prst="rect">
              <a:avLst/>
            </a:prstGeom>
          </p:spPr>
        </p:pic>
      </p:grpSp>
      <p:pic>
        <p:nvPicPr>
          <p:cNvPr id="112" name="Picture 1">
            <a:extLst>
              <a:ext uri="{FF2B5EF4-FFF2-40B4-BE49-F238E27FC236}">
                <a16:creationId xmlns:a16="http://schemas.microsoft.com/office/drawing/2014/main" id="{E3929A9B-26F0-6878-7EBF-19A96586B92F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7119214" y="2296645"/>
            <a:ext cx="1584797" cy="375808"/>
          </a:xfrm>
          <a:prstGeom prst="rect">
            <a:avLst/>
          </a:prstGeom>
        </p:spPr>
      </p:pic>
      <p:pic>
        <p:nvPicPr>
          <p:cNvPr id="113" name="Picture 2">
            <a:extLst>
              <a:ext uri="{FF2B5EF4-FFF2-40B4-BE49-F238E27FC236}">
                <a16:creationId xmlns:a16="http://schemas.microsoft.com/office/drawing/2014/main" id="{C0AFA3C2-652F-4367-463D-637F0D216110}"/>
              </a:ext>
            </a:extLst>
          </p:cNvPr>
          <p:cNvPicPr/>
          <p:nvPr userDrawn="1"/>
        </p:nvPicPr>
        <p:blipFill>
          <a:blip r:embed="rId22"/>
          <a:srcRect/>
          <a:stretch/>
        </p:blipFill>
        <p:spPr bwMode="auto">
          <a:xfrm>
            <a:off x="1481241" y="2374988"/>
            <a:ext cx="1279538" cy="21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Picture 3">
            <a:extLst>
              <a:ext uri="{FF2B5EF4-FFF2-40B4-BE49-F238E27FC236}">
                <a16:creationId xmlns:a16="http://schemas.microsoft.com/office/drawing/2014/main" id="{3B7BBDFB-FB14-6272-FA39-EE84D523D58E}"/>
              </a:ext>
            </a:extLst>
          </p:cNvPr>
          <p:cNvPicPr/>
          <p:nvPr userDrawn="1"/>
        </p:nvPicPr>
        <p:blipFill>
          <a:blip r:embed="rId23"/>
          <a:srcRect/>
          <a:stretch/>
        </p:blipFill>
        <p:spPr bwMode="auto">
          <a:xfrm>
            <a:off x="3232123" y="4835962"/>
            <a:ext cx="1308581" cy="41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Picture 4">
            <a:extLst>
              <a:ext uri="{FF2B5EF4-FFF2-40B4-BE49-F238E27FC236}">
                <a16:creationId xmlns:a16="http://schemas.microsoft.com/office/drawing/2014/main" id="{4BC8EDDB-DD82-D9B9-7C07-06562D5F91D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10115230" y="4696375"/>
            <a:ext cx="480217" cy="7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76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E438C5AD-A727-D127-8F33-BB49DCDDB1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606" y="401984"/>
            <a:ext cx="10872787" cy="377744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Unternehmen</a:t>
            </a:r>
            <a:r>
              <a:rPr lang="en-US" dirty="0"/>
              <a:t> der Gruppe</a:t>
            </a:r>
            <a:endParaRPr lang="en-US" noProof="0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999C036-DEB3-753C-ECBA-CDAD47B3738F}"/>
              </a:ext>
            </a:extLst>
          </p:cNvPr>
          <p:cNvSpPr txBox="1">
            <a:spLocks/>
          </p:cNvSpPr>
          <p:nvPr userDrawn="1"/>
        </p:nvSpPr>
        <p:spPr>
          <a:xfrm>
            <a:off x="557607" y="800321"/>
            <a:ext cx="10872787" cy="6691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Die Gruppe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freut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sich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über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ihren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angesehenen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Ruf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als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weltweit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tätiges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Unternehmen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br>
              <a:rPr lang="en-US" sz="14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das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konstant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herausragende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Leistungen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in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verschiedenen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Branchen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erbringt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33" name="Group 4">
            <a:extLst>
              <a:ext uri="{FF2B5EF4-FFF2-40B4-BE49-F238E27FC236}">
                <a16:creationId xmlns:a16="http://schemas.microsoft.com/office/drawing/2014/main" id="{5FB0A6BF-4DCB-A53F-E1A2-E24600247693}"/>
              </a:ext>
            </a:extLst>
          </p:cNvPr>
          <p:cNvGrpSpPr/>
          <p:nvPr userDrawn="1"/>
        </p:nvGrpSpPr>
        <p:grpSpPr>
          <a:xfrm>
            <a:off x="1428661" y="1921270"/>
            <a:ext cx="9336480" cy="3695982"/>
            <a:chOff x="1428661" y="1921270"/>
            <a:chExt cx="9336480" cy="3695982"/>
          </a:xfrm>
        </p:grpSpPr>
        <p:sp>
          <p:nvSpPr>
            <p:cNvPr id="34" name="Rectangle 6">
              <a:extLst>
                <a:ext uri="{FF2B5EF4-FFF2-40B4-BE49-F238E27FC236}">
                  <a16:creationId xmlns:a16="http://schemas.microsoft.com/office/drawing/2014/main" id="{6DAFDFBD-261C-B8C6-C331-2D57B570CA58}"/>
                </a:ext>
              </a:extLst>
            </p:cNvPr>
            <p:cNvSpPr/>
            <p:nvPr/>
          </p:nvSpPr>
          <p:spPr>
            <a:xfrm>
              <a:off x="7121341" y="1921270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7">
              <a:extLst>
                <a:ext uri="{FF2B5EF4-FFF2-40B4-BE49-F238E27FC236}">
                  <a16:creationId xmlns:a16="http://schemas.microsoft.com/office/drawing/2014/main" id="{2ACB0A41-B708-781E-7942-9A07171A320C}"/>
                </a:ext>
              </a:extLst>
            </p:cNvPr>
            <p:cNvSpPr/>
            <p:nvPr/>
          </p:nvSpPr>
          <p:spPr>
            <a:xfrm>
              <a:off x="9016400" y="1921270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8">
              <a:extLst>
                <a:ext uri="{FF2B5EF4-FFF2-40B4-BE49-F238E27FC236}">
                  <a16:creationId xmlns:a16="http://schemas.microsoft.com/office/drawing/2014/main" id="{2631A217-2124-A682-D9C1-6E90AF0450A9}"/>
                </a:ext>
              </a:extLst>
            </p:cNvPr>
            <p:cNvSpPr/>
            <p:nvPr/>
          </p:nvSpPr>
          <p:spPr>
            <a:xfrm>
              <a:off x="3323344" y="1931819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9">
              <a:extLst>
                <a:ext uri="{FF2B5EF4-FFF2-40B4-BE49-F238E27FC236}">
                  <a16:creationId xmlns:a16="http://schemas.microsoft.com/office/drawing/2014/main" id="{19A2C6FA-AA8E-82B1-0EB7-B1DD032709FB}"/>
                </a:ext>
              </a:extLst>
            </p:cNvPr>
            <p:cNvSpPr/>
            <p:nvPr userDrawn="1"/>
          </p:nvSpPr>
          <p:spPr>
            <a:xfrm>
              <a:off x="1432268" y="1935833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10">
              <a:extLst>
                <a:ext uri="{FF2B5EF4-FFF2-40B4-BE49-F238E27FC236}">
                  <a16:creationId xmlns:a16="http://schemas.microsoft.com/office/drawing/2014/main" id="{8880954A-DDE1-21AA-9F9B-3F153D5AC516}"/>
                </a:ext>
              </a:extLst>
            </p:cNvPr>
            <p:cNvSpPr/>
            <p:nvPr/>
          </p:nvSpPr>
          <p:spPr>
            <a:xfrm>
              <a:off x="5225320" y="1935833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11">
              <a:extLst>
                <a:ext uri="{FF2B5EF4-FFF2-40B4-BE49-F238E27FC236}">
                  <a16:creationId xmlns:a16="http://schemas.microsoft.com/office/drawing/2014/main" id="{952A69EE-F5E0-C734-8F37-826CA2F2972B}"/>
                </a:ext>
              </a:extLst>
            </p:cNvPr>
            <p:cNvSpPr/>
            <p:nvPr/>
          </p:nvSpPr>
          <p:spPr>
            <a:xfrm>
              <a:off x="1433055" y="4506748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12">
              <a:extLst>
                <a:ext uri="{FF2B5EF4-FFF2-40B4-BE49-F238E27FC236}">
                  <a16:creationId xmlns:a16="http://schemas.microsoft.com/office/drawing/2014/main" id="{F6559465-A359-4BC7-3D05-12591D1C59FD}"/>
                </a:ext>
              </a:extLst>
            </p:cNvPr>
            <p:cNvSpPr/>
            <p:nvPr/>
          </p:nvSpPr>
          <p:spPr>
            <a:xfrm>
              <a:off x="3329413" y="4506748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13">
              <a:extLst>
                <a:ext uri="{FF2B5EF4-FFF2-40B4-BE49-F238E27FC236}">
                  <a16:creationId xmlns:a16="http://schemas.microsoft.com/office/drawing/2014/main" id="{995BE1C0-EEDE-43C9-2E96-7C0DAF360816}"/>
                </a:ext>
              </a:extLst>
            </p:cNvPr>
            <p:cNvSpPr/>
            <p:nvPr/>
          </p:nvSpPr>
          <p:spPr>
            <a:xfrm>
              <a:off x="7118888" y="4506748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14">
              <a:extLst>
                <a:ext uri="{FF2B5EF4-FFF2-40B4-BE49-F238E27FC236}">
                  <a16:creationId xmlns:a16="http://schemas.microsoft.com/office/drawing/2014/main" id="{D8D8E8B5-9094-3F60-0007-A9314C7E4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5080" y="2337046"/>
              <a:ext cx="1374545" cy="300049"/>
            </a:xfrm>
            <a:prstGeom prst="rect">
              <a:avLst/>
            </a:prstGeom>
          </p:spPr>
        </p:pic>
        <p:sp>
          <p:nvSpPr>
            <p:cNvPr id="45" name="Rectangle 15">
              <a:extLst>
                <a:ext uri="{FF2B5EF4-FFF2-40B4-BE49-F238E27FC236}">
                  <a16:creationId xmlns:a16="http://schemas.microsoft.com/office/drawing/2014/main" id="{150367DD-8FA1-C275-C2CE-1420050AB909}"/>
                </a:ext>
              </a:extLst>
            </p:cNvPr>
            <p:cNvSpPr/>
            <p:nvPr/>
          </p:nvSpPr>
          <p:spPr>
            <a:xfrm>
              <a:off x="7521582" y="3214009"/>
              <a:ext cx="1344244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39">
              <a:extLst>
                <a:ext uri="{FF2B5EF4-FFF2-40B4-BE49-F238E27FC236}">
                  <a16:creationId xmlns:a16="http://schemas.microsoft.com/office/drawing/2014/main" id="{2471EE6A-2A45-C699-ED2E-5240718C2241}"/>
                </a:ext>
              </a:extLst>
            </p:cNvPr>
            <p:cNvSpPr/>
            <p:nvPr/>
          </p:nvSpPr>
          <p:spPr>
            <a:xfrm>
              <a:off x="9016400" y="3220340"/>
              <a:ext cx="1748741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19">
              <a:extLst>
                <a:ext uri="{FF2B5EF4-FFF2-40B4-BE49-F238E27FC236}">
                  <a16:creationId xmlns:a16="http://schemas.microsoft.com/office/drawing/2014/main" id="{B20538CF-847E-0B55-2DA8-B9471084D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9054" b="-2230"/>
            <a:stretch/>
          </p:blipFill>
          <p:spPr>
            <a:xfrm>
              <a:off x="7355325" y="4869160"/>
              <a:ext cx="1274064" cy="360040"/>
            </a:xfrm>
            <a:prstGeom prst="rect">
              <a:avLst/>
            </a:prstGeom>
          </p:spPr>
        </p:pic>
        <p:pic>
          <p:nvPicPr>
            <p:cNvPr id="48" name="Picture 20">
              <a:extLst>
                <a:ext uri="{FF2B5EF4-FFF2-40B4-BE49-F238E27FC236}">
                  <a16:creationId xmlns:a16="http://schemas.microsoft.com/office/drawing/2014/main" id="{A7E5927B-CAA7-D40A-9063-5138BE906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813" y="4739718"/>
              <a:ext cx="1117323" cy="645480"/>
            </a:xfrm>
            <a:prstGeom prst="rect">
              <a:avLst/>
            </a:prstGeom>
          </p:spPr>
        </p:pic>
        <p:pic>
          <p:nvPicPr>
            <p:cNvPr id="49" name="Picture 21">
              <a:extLst>
                <a:ext uri="{FF2B5EF4-FFF2-40B4-BE49-F238E27FC236}">
                  <a16:creationId xmlns:a16="http://schemas.microsoft.com/office/drawing/2014/main" id="{C2797793-8F78-0CEC-41DB-3E335082D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763539" y="2270637"/>
              <a:ext cx="1078852" cy="438283"/>
            </a:xfrm>
            <a:prstGeom prst="rect">
              <a:avLst/>
            </a:prstGeom>
          </p:spPr>
        </p:pic>
        <p:sp>
          <p:nvSpPr>
            <p:cNvPr id="50" name="Rectangle 22">
              <a:extLst>
                <a:ext uri="{FF2B5EF4-FFF2-40B4-BE49-F238E27FC236}">
                  <a16:creationId xmlns:a16="http://schemas.microsoft.com/office/drawing/2014/main" id="{80DA63D8-5676-0EBF-611F-9F13611F0C3E}"/>
                </a:ext>
              </a:extLst>
            </p:cNvPr>
            <p:cNvSpPr/>
            <p:nvPr/>
          </p:nvSpPr>
          <p:spPr>
            <a:xfrm>
              <a:off x="1428661" y="3214009"/>
              <a:ext cx="1239126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23">
              <a:extLst>
                <a:ext uri="{FF2B5EF4-FFF2-40B4-BE49-F238E27FC236}">
                  <a16:creationId xmlns:a16="http://schemas.microsoft.com/office/drawing/2014/main" id="{1850623A-7CA4-F481-530C-1628EB19992E}"/>
                </a:ext>
              </a:extLst>
            </p:cNvPr>
            <p:cNvSpPr/>
            <p:nvPr/>
          </p:nvSpPr>
          <p:spPr>
            <a:xfrm>
              <a:off x="2808660" y="3214009"/>
              <a:ext cx="1230865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24">
              <a:extLst>
                <a:ext uri="{FF2B5EF4-FFF2-40B4-BE49-F238E27FC236}">
                  <a16:creationId xmlns:a16="http://schemas.microsoft.com/office/drawing/2014/main" id="{AA822807-B068-0023-DBEE-FC2E305AB232}"/>
                </a:ext>
              </a:extLst>
            </p:cNvPr>
            <p:cNvSpPr/>
            <p:nvPr userDrawn="1"/>
          </p:nvSpPr>
          <p:spPr>
            <a:xfrm>
              <a:off x="4180398" y="3214009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25">
              <a:extLst>
                <a:ext uri="{FF2B5EF4-FFF2-40B4-BE49-F238E27FC236}">
                  <a16:creationId xmlns:a16="http://schemas.microsoft.com/office/drawing/2014/main" id="{69450D81-2C4F-F537-4FA4-A87BDE9B476F}"/>
                </a:ext>
              </a:extLst>
            </p:cNvPr>
            <p:cNvPicPr/>
            <p:nvPr userDrawn="1"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5960" t="14405" r="25710" b="16427"/>
            <a:stretch/>
          </p:blipFill>
          <p:spPr bwMode="auto">
            <a:xfrm>
              <a:off x="9470594" y="1954775"/>
              <a:ext cx="737989" cy="1056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Picture 26">
              <a:extLst>
                <a:ext uri="{FF2B5EF4-FFF2-40B4-BE49-F238E27FC236}">
                  <a16:creationId xmlns:a16="http://schemas.microsoft.com/office/drawing/2014/main" id="{EDACA34F-4627-0DA1-2C9E-9C300A1C8B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295" y="2115838"/>
              <a:ext cx="1434068" cy="721369"/>
            </a:xfrm>
            <a:prstGeom prst="rect">
              <a:avLst/>
            </a:prstGeom>
          </p:spPr>
        </p:pic>
        <p:pic>
          <p:nvPicPr>
            <p:cNvPr id="55" name="Picture 28">
              <a:extLst>
                <a:ext uri="{FF2B5EF4-FFF2-40B4-BE49-F238E27FC236}">
                  <a16:creationId xmlns:a16="http://schemas.microsoft.com/office/drawing/2014/main" id="{71E00BC1-BCD1-F630-51AE-19D6177E43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1466" y="3512791"/>
              <a:ext cx="1341122" cy="506274"/>
            </a:xfrm>
            <a:prstGeom prst="rect">
              <a:avLst/>
            </a:prstGeom>
          </p:spPr>
        </p:pic>
        <p:sp>
          <p:nvSpPr>
            <p:cNvPr id="56" name="Rectangle 29">
              <a:extLst>
                <a:ext uri="{FF2B5EF4-FFF2-40B4-BE49-F238E27FC236}">
                  <a16:creationId xmlns:a16="http://schemas.microsoft.com/office/drawing/2014/main" id="{B66E0D1B-343E-2858-461E-06D9C1AA5486}"/>
                </a:ext>
              </a:extLst>
            </p:cNvPr>
            <p:cNvSpPr/>
            <p:nvPr userDrawn="1"/>
          </p:nvSpPr>
          <p:spPr>
            <a:xfrm>
              <a:off x="6068209" y="3214009"/>
              <a:ext cx="1312500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31">
              <a:extLst>
                <a:ext uri="{FF2B5EF4-FFF2-40B4-BE49-F238E27FC236}">
                  <a16:creationId xmlns:a16="http://schemas.microsoft.com/office/drawing/2014/main" id="{89EF3C82-656E-2C95-72C5-F2AEBB21E889}"/>
                </a:ext>
              </a:extLst>
            </p:cNvPr>
            <p:cNvSpPr/>
            <p:nvPr userDrawn="1"/>
          </p:nvSpPr>
          <p:spPr>
            <a:xfrm>
              <a:off x="8998488" y="4506748"/>
              <a:ext cx="1764850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73">
              <a:extLst>
                <a:ext uri="{FF2B5EF4-FFF2-40B4-BE49-F238E27FC236}">
                  <a16:creationId xmlns:a16="http://schemas.microsoft.com/office/drawing/2014/main" id="{9D9CA8A1-DF92-DFA6-4520-EEB8B0FF13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3689935" y="2224237"/>
              <a:ext cx="1005638" cy="573805"/>
            </a:xfrm>
            <a:prstGeom prst="rect">
              <a:avLst/>
            </a:prstGeom>
          </p:spPr>
        </p:pic>
        <p:pic>
          <p:nvPicPr>
            <p:cNvPr id="59" name="Picture 91">
              <a:extLst>
                <a:ext uri="{FF2B5EF4-FFF2-40B4-BE49-F238E27FC236}">
                  <a16:creationId xmlns:a16="http://schemas.microsoft.com/office/drawing/2014/main" id="{15984C3C-6749-1C78-F94B-2F0DF8C3590B}"/>
                </a:ext>
              </a:extLst>
            </p:cNvPr>
            <p:cNvPicPr/>
            <p:nvPr userDrawn="1"/>
          </p:nvPicPr>
          <p:blipFill>
            <a:blip r:embed="rId12"/>
            <a:srcRect/>
            <a:stretch/>
          </p:blipFill>
          <p:spPr bwMode="auto">
            <a:xfrm>
              <a:off x="1656656" y="3386263"/>
              <a:ext cx="783135" cy="783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Rectangle 37">
              <a:extLst>
                <a:ext uri="{FF2B5EF4-FFF2-40B4-BE49-F238E27FC236}">
                  <a16:creationId xmlns:a16="http://schemas.microsoft.com/office/drawing/2014/main" id="{9B489DFC-8297-0DB9-DCA3-AE9296923193}"/>
                </a:ext>
              </a:extLst>
            </p:cNvPr>
            <p:cNvSpPr/>
            <p:nvPr userDrawn="1"/>
          </p:nvSpPr>
          <p:spPr>
            <a:xfrm>
              <a:off x="5213888" y="4506748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1" name="Picture 7">
              <a:extLst>
                <a:ext uri="{FF2B5EF4-FFF2-40B4-BE49-F238E27FC236}">
                  <a16:creationId xmlns:a16="http://schemas.microsoft.com/office/drawing/2014/main" id="{E50FE836-71C4-31B9-29A4-4A66E893568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16483" b="-16483"/>
            <a:stretch/>
          </p:blipFill>
          <p:spPr>
            <a:xfrm>
              <a:off x="5367474" y="4862198"/>
              <a:ext cx="1401470" cy="396044"/>
            </a:xfrm>
            <a:prstGeom prst="rect">
              <a:avLst/>
            </a:prstGeom>
          </p:spPr>
        </p:pic>
      </p:grpSp>
      <p:pic>
        <p:nvPicPr>
          <p:cNvPr id="62" name="Picture 1">
            <a:extLst>
              <a:ext uri="{FF2B5EF4-FFF2-40B4-BE49-F238E27FC236}">
                <a16:creationId xmlns:a16="http://schemas.microsoft.com/office/drawing/2014/main" id="{59816F85-1B74-4E11-AE1B-3A62F94B98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1123" r="811"/>
          <a:stretch/>
        </p:blipFill>
        <p:spPr>
          <a:xfrm>
            <a:off x="9228419" y="4819586"/>
            <a:ext cx="1300637" cy="446720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C673D6A7-0DA5-6B00-CABB-AC5B172A6E5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t="2483" b="2483"/>
          <a:stretch/>
        </p:blipFill>
        <p:spPr>
          <a:xfrm>
            <a:off x="9002761" y="3239030"/>
            <a:ext cx="1775905" cy="1073124"/>
          </a:xfrm>
          <a:prstGeom prst="rect">
            <a:avLst/>
          </a:prstGeom>
        </p:spPr>
      </p:pic>
      <p:pic>
        <p:nvPicPr>
          <p:cNvPr id="64" name="Picture 3">
            <a:extLst>
              <a:ext uri="{FF2B5EF4-FFF2-40B4-BE49-F238E27FC236}">
                <a16:creationId xmlns:a16="http://schemas.microsoft.com/office/drawing/2014/main" id="{4ACC3D26-A8E7-E061-B2B1-7B0278653CF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3031391" y="3466638"/>
            <a:ext cx="768468" cy="634841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8FAA05C9-2473-A3F2-FA50-DE62CD613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21511" t="11657" r="23699" b="13801"/>
          <a:stretch/>
        </p:blipFill>
        <p:spPr>
          <a:xfrm>
            <a:off x="6166592" y="3239030"/>
            <a:ext cx="1115733" cy="1073124"/>
          </a:xfrm>
          <a:prstGeom prst="rect">
            <a:avLst/>
          </a:prstGeom>
        </p:spPr>
      </p:pic>
      <p:pic>
        <p:nvPicPr>
          <p:cNvPr id="66" name="Picture 41">
            <a:extLst>
              <a:ext uri="{FF2B5EF4-FFF2-40B4-BE49-F238E27FC236}">
                <a16:creationId xmlns:a16="http://schemas.microsoft.com/office/drawing/2014/main" id="{C3D29258-73B2-C3B5-B9F8-887F4DC9D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l="10450" t="26394" r="8431" b="23606"/>
          <a:stretch/>
        </p:blipFill>
        <p:spPr>
          <a:xfrm>
            <a:off x="1506512" y="4840715"/>
            <a:ext cx="1600169" cy="439010"/>
          </a:xfrm>
          <a:prstGeom prst="rect">
            <a:avLst/>
          </a:prstGeom>
        </p:spPr>
      </p:pic>
      <p:pic>
        <p:nvPicPr>
          <p:cNvPr id="67" name="Picture 2" descr="Home | Rivor">
            <a:extLst>
              <a:ext uri="{FF2B5EF4-FFF2-40B4-BE49-F238E27FC236}">
                <a16:creationId xmlns:a16="http://schemas.microsoft.com/office/drawing/2014/main" id="{4F079C77-CB05-3834-782A-7A5BFA8F66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020" y="3518435"/>
            <a:ext cx="1134276" cy="51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80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3535780-8BF6-CC60-81DD-2E1DC6DDE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320" y="401984"/>
            <a:ext cx="10872787" cy="377744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Unternehmen</a:t>
            </a:r>
            <a:r>
              <a:rPr lang="en-US" dirty="0"/>
              <a:t> der Gruppe</a:t>
            </a:r>
            <a:endParaRPr lang="en-US" noProof="0" dirty="0"/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583B10E9-0C1C-4E26-DEDB-3C75397BBAE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89727357"/>
              </p:ext>
            </p:extLst>
          </p:nvPr>
        </p:nvGraphicFramePr>
        <p:xfrm>
          <a:off x="479796" y="1690285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Advance</a:t>
                      </a:r>
                      <a:endParaRPr lang="en-US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Maßgeschneiderte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Softwareentwicklung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Mobilität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Datendienste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IoT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83E29FFD-31A7-72A8-90E7-99290AAB9E3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79966546"/>
              </p:ext>
            </p:extLst>
          </p:nvPr>
        </p:nvGraphicFramePr>
        <p:xfrm>
          <a:off x="2365751" y="1690285"/>
          <a:ext cx="1758982" cy="1305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AiR</a:t>
                      </a:r>
                      <a:endParaRPr lang="en-US" sz="90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Advance IoT Router, '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AiR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',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ist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Cloud-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basierte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Hardware- und Software-IoT-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die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entwickelt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wurde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um die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Datenerfassung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für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unzählige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Branchen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IoT-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Anwendungsfälle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drastisch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vereinfachen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die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Kosten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senken</a:t>
                      </a:r>
                      <a:endParaRPr lang="en-ZA" sz="7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DB54A30-5051-172E-F5DB-26AE109470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56892676"/>
              </p:ext>
            </p:extLst>
          </p:nvPr>
        </p:nvGraphicFramePr>
        <p:xfrm>
          <a:off x="4246731" y="1690285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>
                          <a:solidFill>
                            <a:schemeClr val="accent1"/>
                          </a:solidFill>
                        </a:rPr>
                        <a:t>Business Services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Konzernberichtswesen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&amp;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Analytik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id="{DF36987A-335B-E824-BDFC-EB46274B219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80859698"/>
              </p:ext>
            </p:extLst>
          </p:nvPr>
        </p:nvGraphicFramePr>
        <p:xfrm>
          <a:off x="6132686" y="1690285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Camarade</a:t>
                      </a:r>
                      <a:endParaRPr lang="en-US" sz="90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weltweite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auf der "Gig"-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Wirtschaft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basierende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Plattform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Personalaufstockung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F64DC087-02C7-172B-8731-BB21FC4C0E3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26767971"/>
              </p:ext>
            </p:extLst>
          </p:nvPr>
        </p:nvGraphicFramePr>
        <p:xfrm>
          <a:off x="8013476" y="1690285"/>
          <a:ext cx="1758982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ClearSky</a:t>
                      </a:r>
                      <a:endParaRPr lang="en-US" sz="900" b="1" kern="120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Globale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Infor HCM-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Finanzdienstleistungen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Anwendungsmanagement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proprietäre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Softwareprodukte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Implementierungsbeschleuniger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0E14521A-D663-9D0E-AEF8-91B3F55801D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75166859"/>
              </p:ext>
            </p:extLst>
          </p:nvPr>
        </p:nvGraphicFramePr>
        <p:xfrm>
          <a:off x="477430" y="2984425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Diceros</a:t>
                      </a:r>
                      <a:endParaRPr lang="en-ZA" sz="900" b="1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Verwaltete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Cybersicherheitsdienste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Schwerpunkten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Eindringungsschutz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Erkennung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Reaktion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.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45E91DA7-EDE8-2FB6-F08D-0EAD307AA63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33358252"/>
              </p:ext>
            </p:extLst>
          </p:nvPr>
        </p:nvGraphicFramePr>
        <p:xfrm>
          <a:off x="2365751" y="2983792"/>
          <a:ext cx="1484313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4313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EMS</a:t>
                      </a:r>
                      <a:endParaRPr lang="en-US" sz="900" b="1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Employee Managed Services, die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Reihe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umfassender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hybrider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Managed Services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Bereich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Gehaltsabrechnung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umfassen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5" name="Table 9">
            <a:extLst>
              <a:ext uri="{FF2B5EF4-FFF2-40B4-BE49-F238E27FC236}">
                <a16:creationId xmlns:a16="http://schemas.microsoft.com/office/drawing/2014/main" id="{63997FF5-A2F3-C1C2-5623-FBF1D759460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6677410"/>
              </p:ext>
            </p:extLst>
          </p:nvPr>
        </p:nvGraphicFramePr>
        <p:xfrm>
          <a:off x="4251706" y="2983792"/>
          <a:ext cx="1758982" cy="1244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EPI-USE Services for AWS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 Advanced AWS Partner,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maßgeschneiderte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AWS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für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Unternehmen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anbietet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die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zuverlässige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verwaltete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Infrastruktur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benötigen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6" name="Table 9">
            <a:extLst>
              <a:ext uri="{FF2B5EF4-FFF2-40B4-BE49-F238E27FC236}">
                <a16:creationId xmlns:a16="http://schemas.microsoft.com/office/drawing/2014/main" id="{593B005B-AB26-BD76-9617-FBBCB0BF6E3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19294535"/>
              </p:ext>
            </p:extLst>
          </p:nvPr>
        </p:nvGraphicFramePr>
        <p:xfrm>
          <a:off x="6132686" y="2983792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>
                          <a:solidFill>
                            <a:schemeClr val="accent1"/>
                          </a:solidFill>
                        </a:rPr>
                        <a:t>EPI-USE &amp; </a:t>
                      </a:r>
                      <a:br>
                        <a:rPr lang="en-ZA" sz="900" b="1">
                          <a:solidFill>
                            <a:schemeClr val="accent1"/>
                          </a:solidFill>
                        </a:rPr>
                      </a:br>
                      <a:r>
                        <a:rPr lang="en-ZA" sz="900" b="1">
                          <a:solidFill>
                            <a:schemeClr val="accent1"/>
                          </a:solidFill>
                        </a:rPr>
                        <a:t>EPI-USE Global Services 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Umfasst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mehrere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Dienstleistungsbereiche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Bereich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des Human Capital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75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7" name="Table 9">
            <a:extLst>
              <a:ext uri="{FF2B5EF4-FFF2-40B4-BE49-F238E27FC236}">
                <a16:creationId xmlns:a16="http://schemas.microsoft.com/office/drawing/2014/main" id="{41A90A5B-FD67-CCFF-7197-D81DA52F077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95598697"/>
              </p:ext>
            </p:extLst>
          </p:nvPr>
        </p:nvGraphicFramePr>
        <p:xfrm>
          <a:off x="8018641" y="2983792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>
                          <a:solidFill>
                            <a:schemeClr val="accent1"/>
                          </a:solidFill>
                        </a:rPr>
                        <a:t>EPI-USE Labs 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Proprietäre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Software,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Landschaftsumwandlungsdienste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Migrationsdienste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8" name="Table 9">
            <a:extLst>
              <a:ext uri="{FF2B5EF4-FFF2-40B4-BE49-F238E27FC236}">
                <a16:creationId xmlns:a16="http://schemas.microsoft.com/office/drawing/2014/main" id="{C4D55C93-AD00-A0E3-CA39-04CB93B0CE0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39212248"/>
              </p:ext>
            </p:extLst>
          </p:nvPr>
        </p:nvGraphicFramePr>
        <p:xfrm>
          <a:off x="9899431" y="2983792"/>
          <a:ext cx="1758982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Evolutio</a:t>
                      </a:r>
                      <a:endParaRPr lang="en-ZA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Einsatz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von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Datenplattformen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wie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AppDynamics und Splunk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Überwachung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Fehlerbehebung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Sicherung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von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Unternehmenssystemen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9" name="Table 9">
            <a:extLst>
              <a:ext uri="{FF2B5EF4-FFF2-40B4-BE49-F238E27FC236}">
                <a16:creationId xmlns:a16="http://schemas.microsoft.com/office/drawing/2014/main" id="{C5043634-F1D0-72FF-72C2-CE7ABC3C559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53785599"/>
              </p:ext>
            </p:extLst>
          </p:nvPr>
        </p:nvGraphicFramePr>
        <p:xfrm>
          <a:off x="477430" y="4496746"/>
          <a:ext cx="1758982" cy="1587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>
                          <a:solidFill>
                            <a:schemeClr val="accent1"/>
                          </a:solidFill>
                        </a:rPr>
                        <a:t>G3G</a:t>
                      </a:r>
                      <a:endParaRPr lang="en-US" sz="90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SAP Enterprise Management - Finance, Logistics and Analytics (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Dienstleistungen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Schwerpunkt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auf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neuen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Generation der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HANA-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Technologie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digitale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Transformation,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Anwendungsmanagement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technische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Infrastrukturdienste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Hosting)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0" name="Table 9">
            <a:extLst>
              <a:ext uri="{FF2B5EF4-FFF2-40B4-BE49-F238E27FC236}">
                <a16:creationId xmlns:a16="http://schemas.microsoft.com/office/drawing/2014/main" id="{1605C769-8C2E-CFD5-A396-D5FA096E8AF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97449213"/>
              </p:ext>
            </p:extLst>
          </p:nvPr>
        </p:nvGraphicFramePr>
        <p:xfrm>
          <a:off x="2365751" y="4493222"/>
          <a:ext cx="1758982" cy="1953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Glyde</a:t>
                      </a:r>
                      <a:endParaRPr lang="en-US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Glyde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ist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spezialisiert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auf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kundenseitige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Dienstleistungen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für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Unternehmen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die Workday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implementieren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um das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Risiko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besser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managen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die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Ergebnisse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der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Implementierung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für die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Kunden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verbessern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. Glyde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befasst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sich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derzeit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Human Capital Management,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Lohn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 und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Gehaltsabrechnung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Finanzen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Zeit und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Abwesenheit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Talent und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Leistung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Sicherheit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Leistungen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Integrationen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1" name="Table 9">
            <a:extLst>
              <a:ext uri="{FF2B5EF4-FFF2-40B4-BE49-F238E27FC236}">
                <a16:creationId xmlns:a16="http://schemas.microsoft.com/office/drawing/2014/main" id="{B3BC7955-9B6A-C616-B398-54624C7A7BF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06270794"/>
              </p:ext>
            </p:extLst>
          </p:nvPr>
        </p:nvGraphicFramePr>
        <p:xfrm>
          <a:off x="4251706" y="4493222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Hyperboliq</a:t>
                      </a:r>
                      <a:endParaRPr lang="en-ZA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Spezialisierung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auf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proprietäre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Software-Assets für den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Hochschulsektor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2" name="Table 9">
            <a:extLst>
              <a:ext uri="{FF2B5EF4-FFF2-40B4-BE49-F238E27FC236}">
                <a16:creationId xmlns:a16="http://schemas.microsoft.com/office/drawing/2014/main" id="{7090D419-09C8-989B-E5B1-389349D399A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93368066"/>
              </p:ext>
            </p:extLst>
          </p:nvPr>
        </p:nvGraphicFramePr>
        <p:xfrm>
          <a:off x="6132686" y="4493222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iD2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Smart-Metering-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- Hardware und Software, für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Energieversorgungsunternehmen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3" name="Table 9">
            <a:extLst>
              <a:ext uri="{FF2B5EF4-FFF2-40B4-BE49-F238E27FC236}">
                <a16:creationId xmlns:a16="http://schemas.microsoft.com/office/drawing/2014/main" id="{CA97FB82-7E9C-0CCE-D63B-690A3D62AD6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5879176"/>
              </p:ext>
            </p:extLst>
          </p:nvPr>
        </p:nvGraphicFramePr>
        <p:xfrm>
          <a:off x="8013476" y="4493222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iLAB</a:t>
                      </a:r>
                      <a:endParaRPr lang="en-ZA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Software-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Qualitätssicherungsdienste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4" name="Table 9">
            <a:extLst>
              <a:ext uri="{FF2B5EF4-FFF2-40B4-BE49-F238E27FC236}">
                <a16:creationId xmlns:a16="http://schemas.microsoft.com/office/drawing/2014/main" id="{676BD828-8EF4-B5A9-772F-91850AEB7B0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57726705"/>
              </p:ext>
            </p:extLst>
          </p:nvPr>
        </p:nvGraphicFramePr>
        <p:xfrm>
          <a:off x="9899431" y="1690285"/>
          <a:ext cx="1758982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Cognetics</a:t>
                      </a:r>
                      <a:endParaRPr lang="en-US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1349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Das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gesamte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Spektrum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Automatisierungstechnologien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einschließlich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RPA,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Anwendungsintegration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künstliche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Intelligenz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5" name="Table 9">
            <a:extLst>
              <a:ext uri="{FF2B5EF4-FFF2-40B4-BE49-F238E27FC236}">
                <a16:creationId xmlns:a16="http://schemas.microsoft.com/office/drawing/2014/main" id="{3EC90D42-5F41-BA2A-B75D-0F993F992FC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02999098"/>
              </p:ext>
            </p:extLst>
          </p:nvPr>
        </p:nvGraphicFramePr>
        <p:xfrm>
          <a:off x="9899431" y="4493222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iSphere</a:t>
                      </a:r>
                      <a:r>
                        <a:rPr lang="en-ZA" sz="900" b="1" kern="12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Cloud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Cloud-Hosting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zugehörige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verwaltete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Dienste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722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113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C3F65-C094-ED33-78FC-4CF432C021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796" y="401984"/>
            <a:ext cx="10872787" cy="377744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Unternehmen</a:t>
            </a:r>
            <a:r>
              <a:rPr lang="en-US" dirty="0"/>
              <a:t> der Gruppe</a:t>
            </a:r>
            <a:endParaRPr lang="en-US" noProof="0" dirty="0"/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6EA95D86-437F-AA7A-9D8F-642EB2199F5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80235968"/>
              </p:ext>
            </p:extLst>
          </p:nvPr>
        </p:nvGraphicFramePr>
        <p:xfrm>
          <a:off x="2417446" y="1690285"/>
          <a:ext cx="1758982" cy="1358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konkconsulting</a:t>
                      </a:r>
                      <a:endParaRPr lang="en-US" sz="9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Maßgeschneiderte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Softwareentwicklung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b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</a:b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SAP-Human-Capital-Management-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Implementierungen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Architekturentwurfsdienste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plattformübergreifende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Unternehmensintegrationsdienste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0601B72E-EC92-0AB6-4CCF-A62C1794553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60408242"/>
              </p:ext>
            </p:extLst>
          </p:nvPr>
        </p:nvGraphicFramePr>
        <p:xfrm>
          <a:off x="4303401" y="1690285"/>
          <a:ext cx="1758982" cy="1244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Kreon</a:t>
                      </a:r>
                      <a:endParaRPr lang="en-US" sz="9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IoT-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Entwicklung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elektronischer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Komponenten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Integration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elektronischer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Subsysteme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Entwicklung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eingebetteter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Hardware und Software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5F0AD1C3-C4B9-01EA-3B36-81950B7B855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97561730"/>
              </p:ext>
            </p:extLst>
          </p:nvPr>
        </p:nvGraphicFramePr>
        <p:xfrm>
          <a:off x="6184381" y="1690285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Liminal.Health</a:t>
                      </a:r>
                      <a:endParaRPr lang="en-ZA" sz="900" b="1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Gesundheitsmanagement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Microsoft Dynamics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3129EEB8-A6E1-5826-4904-6B23D44C1CE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36890829"/>
              </p:ext>
            </p:extLst>
          </p:nvPr>
        </p:nvGraphicFramePr>
        <p:xfrm>
          <a:off x="8070336" y="1690285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LogBox</a:t>
                      </a:r>
                      <a:endParaRPr lang="en-US" sz="9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Elektronische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medizinische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Aufzeichnungssysteme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BB2DEF3D-268A-48B9-72C1-D9F75346EE9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23517041"/>
              </p:ext>
            </p:extLst>
          </p:nvPr>
        </p:nvGraphicFramePr>
        <p:xfrm>
          <a:off x="9951126" y="1690285"/>
          <a:ext cx="1758982" cy="1244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 err="1">
                          <a:solidFill>
                            <a:schemeClr val="accent1"/>
                          </a:solidFill>
                        </a:rPr>
                        <a:t>Magnisol</a:t>
                      </a:r>
                      <a:endParaRPr lang="en-US" sz="90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Unterstützung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von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Kunden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bei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Implementierung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Einbindung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von Ceridian Dayforce,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vollständig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integrierten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HCM-, </a:t>
                      </a:r>
                      <a:b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</a:b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WFM-, Payroll- und Talent Management-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2CE5C66-6F63-9EA6-B58A-9AD5F437C47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94508041"/>
              </p:ext>
            </p:extLst>
          </p:nvPr>
        </p:nvGraphicFramePr>
        <p:xfrm>
          <a:off x="479794" y="2985828"/>
          <a:ext cx="1758982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Metagrated</a:t>
                      </a:r>
                      <a:endParaRPr lang="en-US" sz="9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Bietet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geschäftskritische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Sicherheits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Integrationsdienste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durch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vertrauenswürdige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Sicherheitsnetzwerke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technologien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id="{5BB5C88B-8B99-DFFF-0010-C6494CCEA32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02298303"/>
              </p:ext>
            </p:extLst>
          </p:nvPr>
        </p:nvGraphicFramePr>
        <p:xfrm>
          <a:off x="2365750" y="2986227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Rivor</a:t>
                      </a:r>
                      <a:endParaRPr lang="en-US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Outsourcing von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Geschäftsprozessen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Beratungsdienste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3F69BF1A-96D1-B8D3-FF37-2AD01DF7AF3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77192390"/>
              </p:ext>
            </p:extLst>
          </p:nvPr>
        </p:nvGraphicFramePr>
        <p:xfrm>
          <a:off x="4251706" y="2986227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accent1"/>
                          </a:solidFill>
                        </a:rPr>
                        <a:t>Sapconet</a:t>
                      </a:r>
                      <a:endParaRPr lang="en-US" sz="90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SAP Finance-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kundenspezifische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Entwicklung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Integration,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Mobilität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Datendienste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das IoT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D0FBBCFD-6747-3E63-149B-E45FEE47134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10769787"/>
              </p:ext>
            </p:extLst>
          </p:nvPr>
        </p:nvGraphicFramePr>
        <p:xfrm>
          <a:off x="6132686" y="2986227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Stratview</a:t>
                      </a:r>
                      <a:endParaRPr lang="en-ZA" sz="900" b="1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Hyperion-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basiertes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Konzernberichtswesen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Enterprise Performance Management und Oracle HCM Cloud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80366E2B-945F-7564-9FE3-B2B54791E52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90436933"/>
              </p:ext>
            </p:extLst>
          </p:nvPr>
        </p:nvGraphicFramePr>
        <p:xfrm>
          <a:off x="8018641" y="2986227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Tusk</a:t>
                      </a:r>
                      <a:endParaRPr lang="en-US" sz="90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Marken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-, Marketing-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Schulungslösungen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für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mehrere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Plattformen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5" name="Table 9">
            <a:extLst>
              <a:ext uri="{FF2B5EF4-FFF2-40B4-BE49-F238E27FC236}">
                <a16:creationId xmlns:a16="http://schemas.microsoft.com/office/drawing/2014/main" id="{5317970A-B9F5-B69A-DF58-7271E6D1175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90267718"/>
              </p:ext>
            </p:extLst>
          </p:nvPr>
        </p:nvGraphicFramePr>
        <p:xfrm>
          <a:off x="484961" y="4052771"/>
          <a:ext cx="1758982" cy="1701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 err="1">
                          <a:solidFill>
                            <a:schemeClr val="accent1"/>
                          </a:solidFill>
                        </a:rPr>
                        <a:t>Valcann</a:t>
                      </a:r>
                      <a:endParaRPr lang="en-ZA" sz="9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Fortgeschrittener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AWS-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Beratungspartner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Reihe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von Cloud-Computing-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anbietet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darunter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Infrastructure as a Service (IaaS), Cloud Operations (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CloudOps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)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sowie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Automatisierung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Orchestrierung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besonderem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Schwerpunkt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auf Windows- und SAP-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Arbeitslasten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.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1" name="Table 9">
            <a:extLst>
              <a:ext uri="{FF2B5EF4-FFF2-40B4-BE49-F238E27FC236}">
                <a16:creationId xmlns:a16="http://schemas.microsoft.com/office/drawing/2014/main" id="{1442B4A5-F919-D1E8-3984-F1FA8D827F1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04727906"/>
              </p:ext>
            </p:extLst>
          </p:nvPr>
        </p:nvGraphicFramePr>
        <p:xfrm>
          <a:off x="2365751" y="4052771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accent1"/>
                          </a:solidFill>
                        </a:rPr>
                        <a:t>Zimele</a:t>
                      </a:r>
                      <a:endParaRPr lang="en-US" sz="90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135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SAP-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Produkte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Outsourcing für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Versorgungs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Immobilien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Gebäude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Energiemanagement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).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302739E4-0C57-45C7-9406-49FE5499070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85728014"/>
              </p:ext>
            </p:extLst>
          </p:nvPr>
        </p:nvGraphicFramePr>
        <p:xfrm>
          <a:off x="9899430" y="3084844"/>
          <a:ext cx="2029217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9217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>
                          <a:solidFill>
                            <a:schemeClr val="accent1"/>
                          </a:solidFill>
                        </a:rPr>
                        <a:t>VantagePoint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SAP BTP (Business Technology Platform) und OneStream-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Spezialisten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Schwerpunkten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Planung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Analyse, Reporting,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Konsolidierung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künstliche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Intelligenz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9" name="Table 9">
            <a:extLst>
              <a:ext uri="{FF2B5EF4-FFF2-40B4-BE49-F238E27FC236}">
                <a16:creationId xmlns:a16="http://schemas.microsoft.com/office/drawing/2014/main" id="{DECC4357-0F6B-349A-5366-4A1C9BFCCC8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71205322"/>
              </p:ext>
            </p:extLst>
          </p:nvPr>
        </p:nvGraphicFramePr>
        <p:xfrm>
          <a:off x="475991" y="1690285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>
                          <a:solidFill>
                            <a:schemeClr val="accent1"/>
                          </a:solidFill>
                        </a:rPr>
                        <a:t>K5 Business</a:t>
                      </a:r>
                      <a:endParaRPr lang="en-US" sz="90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‍Regional SAP implementation and managed services for on-premises and Cloud systems, covering a wide range of SAP modules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4947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113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2996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282324F3-67C6-5C4A-BFC4-B589AFD9E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21877" cy="6858000"/>
          </a:xfrm>
          <a:prstGeom prst="rect">
            <a:avLst/>
          </a:prstGeom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A40D79F-2D39-4AD8-98FB-1F23E265DB8A}"/>
              </a:ext>
            </a:extLst>
          </p:cNvPr>
          <p:cNvGrpSpPr/>
          <p:nvPr userDrawn="1"/>
        </p:nvGrpSpPr>
        <p:grpSpPr>
          <a:xfrm>
            <a:off x="5345373" y="1157943"/>
            <a:ext cx="5995727" cy="5165362"/>
            <a:chOff x="5345373" y="1135218"/>
            <a:chExt cx="5995727" cy="516536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929011-CFE1-4EC2-BCCA-EEC0680C27B6}"/>
                </a:ext>
              </a:extLst>
            </p:cNvPr>
            <p:cNvSpPr txBox="1"/>
            <p:nvPr userDrawn="1"/>
          </p:nvSpPr>
          <p:spPr>
            <a:xfrm>
              <a:off x="5356746" y="2081283"/>
              <a:ext cx="5984354" cy="421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EPI-USE Labs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gehört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zu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groupelephant.com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die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mehr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als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3.700 Mitarbeiter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beschäftigt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größtenteils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Besitz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der Mitarbeiter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Gruppe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arbeitet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nach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einem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hybriden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Geschäftsmodell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bei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dem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interne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gemeinnützige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Organisation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finanzieren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betreiben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so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dass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bei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täglichen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Aktivitäten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über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Unternehmenszweck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hinausgehen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Anstatt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traditionelles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Programm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zur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sozialen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Verantwortung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von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Unternehmen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zu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implementieren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einfach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Gelder an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Wohltätigkeitsorganisationen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zu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spenden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betreiben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'Beyond Corporate Purpose'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professionalisierte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institutionelle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Non-Profit-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Organisation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Hauptaugenmerk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auf dem Schutz und der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Erhaltung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von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Elefanten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Nashörnern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in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freier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Wildbahn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liegt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zwar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durch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ungewöhnliche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Strategie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die auf dem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wirtschaftlichen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Aufschwung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verarmten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Landbevölkerung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in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Gebieten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basiert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die an die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bedrohten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angrenzen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  <a:p>
              <a:pPr lvl="0">
                <a:lnSpc>
                  <a:spcPct val="150000"/>
                </a:lnSpc>
              </a:pPr>
              <a:endParaRPr lang="en-US" sz="900" b="0" i="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lvl="0">
                <a:lnSpc>
                  <a:spcPct val="150000"/>
                </a:lnSpc>
              </a:pP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Sollten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diesen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Auftrag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erfolgreich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abschließen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werden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1 % (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Prozent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Nettoeinnahmen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für ERP-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Projekte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verwenden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Sie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können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Reihe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von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Projekten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wählen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für die die Mittel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verwendet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werden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sollen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ERP-Mitarbeiter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werden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Sie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nach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Ihrer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Wahl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bei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laufenden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Überwachung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Bewertung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sowie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bei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Berichterstattung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unterstützen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Bitte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beachten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Sie,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dass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die Gelder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keinen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freiwilligen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Aufschlag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auf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Gebühren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darstellen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sondern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Einnahmen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entnommen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werden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  <a:p>
              <a:pPr lvl="0">
                <a:lnSpc>
                  <a:spcPct val="150000"/>
                </a:lnSpc>
              </a:pPr>
              <a:endParaRPr lang="en-US" sz="900" b="0" i="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lvl="0">
                <a:lnSpc>
                  <a:spcPct val="150000"/>
                </a:lnSpc>
              </a:pP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Beispiele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für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aktuellen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Initiativen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Maßnahmen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finden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Sie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unter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www.erp.ngo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  <a:p>
              <a:pPr lvl="0">
                <a:lnSpc>
                  <a:spcPct val="150000"/>
                </a:lnSpc>
              </a:pPr>
              <a:endParaRPr lang="en-US" sz="900" b="0" i="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CEC14F-5C1D-4A0E-A0D6-1DE3B92C9E73}"/>
                </a:ext>
              </a:extLst>
            </p:cNvPr>
            <p:cNvSpPr txBox="1"/>
            <p:nvPr userDrawn="1"/>
          </p:nvSpPr>
          <p:spPr>
            <a:xfrm>
              <a:off x="5345373" y="1135218"/>
              <a:ext cx="59340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 err="1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Außerhalb</a:t>
              </a:r>
              <a:r>
                <a:rPr lang="en-ZA" sz="2000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des </a:t>
              </a:r>
              <a:r>
                <a:rPr lang="en-ZA" sz="2000" err="1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Unternehmenszwecks</a:t>
              </a:r>
              <a:r>
                <a:rPr lang="en-ZA" sz="2000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:</a:t>
              </a:r>
              <a:br>
                <a:rPr lang="en-ZA" sz="2000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ZA" sz="2000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Elephants, Rhinos &amp; People (ERP)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F62DB3B-32A6-41EC-8F18-52D63E9823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17" y="5450347"/>
            <a:ext cx="1021863" cy="121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23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slide_Eleph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901FC062-72B8-8D53-55A3-D23F5ADF7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A35F4A22-43D0-B6C6-663B-9C0A4071CCF8}"/>
              </a:ext>
            </a:extLst>
          </p:cNvPr>
          <p:cNvSpPr/>
          <p:nvPr userDrawn="1"/>
        </p:nvSpPr>
        <p:spPr>
          <a:xfrm>
            <a:off x="0" y="490749"/>
            <a:ext cx="12192000" cy="6381328"/>
          </a:xfrm>
          <a:prstGeom prst="rect">
            <a:avLst/>
          </a:prstGeom>
          <a:gradFill>
            <a:gsLst>
              <a:gs pos="22000">
                <a:srgbClr val="364D6C">
                  <a:alpha val="0"/>
                </a:srgbClr>
              </a:gs>
              <a:gs pos="100000">
                <a:srgbClr val="364D6C">
                  <a:alpha val="8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7940A-B3DC-044E-8730-3DF7FF4020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FC7EAD-7E4F-5A41-A044-16D0B4065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 | Date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CEA301-9CF1-A823-291E-F9571991A208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F05C782-8C88-71F8-A966-AC8CBD1084CC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3688CDA6-11D5-8682-972C-613FE8A78A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89322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FFDB9F7-E40D-B061-14D2-A8FFF253D0AF}"/>
              </a:ext>
            </a:extLst>
          </p:cNvPr>
          <p:cNvSpPr/>
          <p:nvPr userDrawn="1"/>
        </p:nvSpPr>
        <p:spPr>
          <a:xfrm>
            <a:off x="0" y="5805264"/>
            <a:ext cx="5591944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621F4EFF-3AA2-CA74-E423-2B68A1E622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136" r="56160"/>
          <a:stretch/>
        </p:blipFill>
        <p:spPr>
          <a:xfrm>
            <a:off x="0" y="0"/>
            <a:ext cx="3078122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41EBCC-CCE6-915C-A24D-DB1CB51B7CEF}"/>
              </a:ext>
            </a:extLst>
          </p:cNvPr>
          <p:cNvGrpSpPr/>
          <p:nvPr userDrawn="1"/>
        </p:nvGrpSpPr>
        <p:grpSpPr>
          <a:xfrm>
            <a:off x="4223792" y="1131122"/>
            <a:ext cx="6822539" cy="4448041"/>
            <a:chOff x="3092393" y="731628"/>
            <a:chExt cx="5638462" cy="36760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15611D-7100-6A1C-542C-CCC15B28AD9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4" r="19654"/>
            <a:stretch/>
          </p:blipFill>
          <p:spPr>
            <a:xfrm>
              <a:off x="3092393" y="1955488"/>
              <a:ext cx="1879487" cy="122385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B2AEEE-2414-E427-5DD3-B20CD0BE0694}"/>
                </a:ext>
              </a:extLst>
            </p:cNvPr>
            <p:cNvSpPr/>
            <p:nvPr userDrawn="1"/>
          </p:nvSpPr>
          <p:spPr>
            <a:xfrm>
              <a:off x="3092394" y="731629"/>
              <a:ext cx="1879487" cy="122834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en-ZA" sz="1800" b="1" dirty="0">
                  <a:solidFill>
                    <a:schemeClr val="bg1"/>
                  </a:solidFill>
                </a:rPr>
                <a:t>24</a:t>
              </a:r>
            </a:p>
            <a:p>
              <a:pPr algn="ctr"/>
              <a:r>
                <a:rPr lang="en-ZA" sz="900" b="1" dirty="0" err="1">
                  <a:solidFill>
                    <a:schemeClr val="bg1"/>
                  </a:solidFill>
                </a:rPr>
                <a:t>Genossenschaften</a:t>
              </a:r>
              <a:r>
                <a:rPr lang="en-ZA" sz="900" b="1" dirty="0">
                  <a:solidFill>
                    <a:schemeClr val="bg1"/>
                  </a:solidFill>
                </a:rPr>
                <a:t>, </a:t>
              </a:r>
              <a:r>
                <a:rPr lang="en-ZA" sz="900" b="0" dirty="0">
                  <a:solidFill>
                    <a:schemeClr val="bg1"/>
                  </a:solidFill>
                </a:rPr>
                <a:t>die </a:t>
              </a:r>
              <a:r>
                <a:rPr lang="en-ZA" sz="900" b="0" dirty="0" err="1">
                  <a:solidFill>
                    <a:schemeClr val="bg1"/>
                  </a:solidFill>
                </a:rPr>
                <a:t>seit</a:t>
              </a:r>
              <a:r>
                <a:rPr lang="en-ZA" sz="900" b="0" dirty="0">
                  <a:solidFill>
                    <a:schemeClr val="bg1"/>
                  </a:solidFill>
                </a:rPr>
                <a:t> 1994 </a:t>
              </a:r>
              <a:r>
                <a:rPr lang="en-ZA" sz="900" b="0" dirty="0" err="1">
                  <a:solidFill>
                    <a:schemeClr val="bg1"/>
                  </a:solidFill>
                </a:rPr>
                <a:t>ländliche</a:t>
              </a:r>
              <a:r>
                <a:rPr lang="en-ZA" sz="900" b="0" dirty="0">
                  <a:solidFill>
                    <a:schemeClr val="bg1"/>
                  </a:solidFill>
                </a:rPr>
                <a:t> </a:t>
              </a:r>
              <a:r>
                <a:rPr lang="en-ZA" sz="900" b="0" dirty="0" err="1">
                  <a:solidFill>
                    <a:schemeClr val="bg1"/>
                  </a:solidFill>
                </a:rPr>
                <a:t>Unternehmen</a:t>
              </a:r>
              <a:r>
                <a:rPr lang="en-ZA" sz="900" b="0" dirty="0">
                  <a:solidFill>
                    <a:schemeClr val="bg1"/>
                  </a:solidFill>
                </a:rPr>
                <a:t> </a:t>
              </a:r>
              <a:r>
                <a:rPr lang="en-ZA" sz="900" b="0" dirty="0" err="1">
                  <a:solidFill>
                    <a:schemeClr val="bg1"/>
                  </a:solidFill>
                </a:rPr>
                <a:t>gründen</a:t>
              </a:r>
              <a:r>
                <a:rPr lang="en-ZA" sz="900" b="0" dirty="0">
                  <a:solidFill>
                    <a:schemeClr val="bg1"/>
                  </a:solidFill>
                </a:rPr>
                <a:t> und </a:t>
              </a:r>
              <a:r>
                <a:rPr lang="en-ZA" sz="900" b="0" dirty="0" err="1">
                  <a:solidFill>
                    <a:schemeClr val="bg1"/>
                  </a:solidFill>
                </a:rPr>
                <a:t>betreiben</a:t>
              </a:r>
              <a:endParaRPr lang="en-ZA" sz="900" b="0" dirty="0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749833-D5FA-7043-A67F-DFC03FBAE8ED}"/>
                </a:ext>
              </a:extLst>
            </p:cNvPr>
            <p:cNvSpPr/>
            <p:nvPr userDrawn="1"/>
          </p:nvSpPr>
          <p:spPr>
            <a:xfrm>
              <a:off x="6851368" y="731629"/>
              <a:ext cx="1879487" cy="122834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en-ZA" sz="1800" b="1" dirty="0"/>
                <a:t>7</a:t>
              </a:r>
            </a:p>
            <a:p>
              <a:pPr algn="ctr"/>
              <a:r>
                <a:rPr lang="en-ZA" sz="900" b="1" dirty="0" err="1"/>
                <a:t>Einrichtung</a:t>
              </a:r>
              <a:r>
                <a:rPr lang="en-ZA" sz="900" b="1" dirty="0"/>
                <a:t> von </a:t>
              </a:r>
              <a:r>
                <a:rPr lang="en-ZA" sz="900" b="1" dirty="0" err="1"/>
                <a:t>Knotenpunkten</a:t>
              </a:r>
              <a:r>
                <a:rPr lang="en-ZA" sz="900" b="1" dirty="0"/>
                <a:t> und </a:t>
              </a:r>
              <a:r>
                <a:rPr lang="en-ZA" sz="900" b="1" dirty="0" err="1"/>
                <a:t>Gemeinschaftszentren</a:t>
              </a:r>
              <a:r>
                <a:rPr lang="en-ZA" sz="900" b="1" dirty="0"/>
                <a:t> </a:t>
              </a:r>
              <a:r>
                <a:rPr lang="en-ZA" sz="900" b="0" dirty="0" err="1"/>
                <a:t>mit</a:t>
              </a:r>
              <a:r>
                <a:rPr lang="en-ZA" sz="900" b="0" dirty="0"/>
                <a:t> </a:t>
              </a:r>
              <a:r>
                <a:rPr lang="en-ZA" sz="900" b="0" dirty="0" err="1"/>
                <a:t>direkten</a:t>
              </a:r>
              <a:r>
                <a:rPr lang="en-ZA" sz="900" b="0" dirty="0"/>
                <a:t> </a:t>
              </a:r>
              <a:r>
                <a:rPr lang="en-ZA" sz="900" b="0" dirty="0" err="1"/>
                <a:t>Auswirkungen</a:t>
              </a:r>
              <a:r>
                <a:rPr lang="en-ZA" sz="900" b="0" dirty="0"/>
                <a:t> auf die </a:t>
              </a:r>
              <a:r>
                <a:rPr lang="en-ZA" sz="900" b="0" dirty="0" err="1"/>
                <a:t>lokalen</a:t>
              </a:r>
              <a:r>
                <a:rPr lang="en-ZA" sz="900" b="0" dirty="0"/>
                <a:t> </a:t>
              </a:r>
              <a:r>
                <a:rPr lang="en-ZA" sz="900" b="0" dirty="0" err="1"/>
                <a:t>Gemeinschaften</a:t>
              </a:r>
              <a:endParaRPr lang="en-ZA" sz="900" b="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C1DC12-D27A-5B3F-3437-825668B7970F}"/>
                </a:ext>
              </a:extLst>
            </p:cNvPr>
            <p:cNvSpPr/>
            <p:nvPr userDrawn="1"/>
          </p:nvSpPr>
          <p:spPr>
            <a:xfrm>
              <a:off x="4971881" y="1955489"/>
              <a:ext cx="1879487" cy="1228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en-ZA" sz="1800" b="1" dirty="0">
                  <a:solidFill>
                    <a:schemeClr val="accent4"/>
                  </a:solidFill>
                </a:rPr>
                <a:t>620</a:t>
              </a:r>
            </a:p>
            <a:p>
              <a:pPr algn="ctr"/>
              <a:r>
                <a:rPr lang="en-ZA" sz="900" b="1" dirty="0" err="1">
                  <a:solidFill>
                    <a:schemeClr val="accent4"/>
                  </a:solidFill>
                </a:rPr>
                <a:t>Verteilte</a:t>
              </a:r>
              <a:r>
                <a:rPr lang="en-ZA" sz="900" b="1" dirty="0">
                  <a:solidFill>
                    <a:schemeClr val="accent4"/>
                  </a:solidFill>
                </a:rPr>
                <a:t> </a:t>
              </a:r>
              <a:r>
                <a:rPr lang="en-ZA" sz="900" b="1" dirty="0" err="1">
                  <a:solidFill>
                    <a:schemeClr val="accent4"/>
                  </a:solidFill>
                </a:rPr>
                <a:t>Fahrräder</a:t>
              </a:r>
              <a:endParaRPr lang="en-ZA" sz="900" b="1" dirty="0">
                <a:solidFill>
                  <a:schemeClr val="accent4"/>
                </a:solidFill>
              </a:endParaRPr>
            </a:p>
            <a:p>
              <a:pPr algn="ctr"/>
              <a:r>
                <a:rPr lang="en-ZA" sz="900" dirty="0">
                  <a:solidFill>
                    <a:schemeClr val="accent4"/>
                  </a:solidFill>
                </a:rPr>
                <a:t>in Limpopo und der </a:t>
              </a:r>
              <a:r>
                <a:rPr lang="en-ZA" sz="900" dirty="0" err="1">
                  <a:solidFill>
                    <a:schemeClr val="accent4"/>
                  </a:solidFill>
                </a:rPr>
                <a:t>Nordwestprovinz</a:t>
              </a:r>
              <a:endParaRPr lang="en-ZA" sz="900" dirty="0">
                <a:solidFill>
                  <a:schemeClr val="accent4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DA447C-2209-C08F-6DB5-D3A51B0C28EC}"/>
                </a:ext>
              </a:extLst>
            </p:cNvPr>
            <p:cNvSpPr/>
            <p:nvPr userDrawn="1"/>
          </p:nvSpPr>
          <p:spPr>
            <a:xfrm>
              <a:off x="3092393" y="3179348"/>
              <a:ext cx="1879487" cy="122834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ZA" sz="1800" b="1" dirty="0"/>
                <a:t>3</a:t>
              </a:r>
            </a:p>
            <a:p>
              <a:pPr algn="ctr"/>
              <a:r>
                <a:rPr lang="en-ZA" sz="900" b="1" dirty="0" err="1"/>
                <a:t>Initiativen</a:t>
              </a:r>
              <a:r>
                <a:rPr lang="en-ZA" sz="900" b="1" dirty="0"/>
                <a:t> </a:t>
              </a:r>
              <a:r>
                <a:rPr lang="en-ZA" sz="900" b="0" dirty="0" err="1"/>
                <a:t>zur</a:t>
              </a:r>
              <a:r>
                <a:rPr lang="en-ZA" sz="900" b="0" dirty="0"/>
                <a:t> </a:t>
              </a:r>
              <a:r>
                <a:rPr lang="en-ZA" sz="900" b="0" dirty="0" err="1"/>
                <a:t>Schaffung</a:t>
              </a:r>
              <a:r>
                <a:rPr lang="en-ZA" sz="900" b="0" dirty="0"/>
                <a:t> von </a:t>
              </a:r>
              <a:r>
                <a:rPr lang="en-ZA" sz="900" b="0" dirty="0" err="1"/>
                <a:t>Arbeitsplätzen</a:t>
              </a:r>
              <a:r>
                <a:rPr lang="en-ZA" sz="900" b="0" dirty="0"/>
                <a:t> und </a:t>
              </a:r>
              <a:r>
                <a:rPr lang="en-ZA" sz="900" b="0" dirty="0" err="1"/>
                <a:t>Einkommen</a:t>
              </a:r>
              <a:r>
                <a:rPr lang="en-ZA" sz="900" b="0" dirty="0"/>
                <a:t> für die </a:t>
              </a:r>
              <a:r>
                <a:rPr lang="en-ZA" sz="900" b="0" dirty="0" err="1"/>
                <a:t>lokale</a:t>
              </a:r>
              <a:r>
                <a:rPr lang="en-ZA" sz="900" b="0" dirty="0"/>
                <a:t> </a:t>
              </a:r>
              <a:r>
                <a:rPr lang="en-ZA" sz="900" b="0" dirty="0" err="1"/>
                <a:t>Bevölkerung</a:t>
              </a:r>
              <a:endParaRPr lang="en-ZA" sz="900" b="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98520F9-44F9-7C3A-1B27-8ED603EC22CC}"/>
                </a:ext>
              </a:extLst>
            </p:cNvPr>
            <p:cNvSpPr/>
            <p:nvPr userDrawn="1"/>
          </p:nvSpPr>
          <p:spPr>
            <a:xfrm>
              <a:off x="6851367" y="3179348"/>
              <a:ext cx="1879487" cy="1228347"/>
            </a:xfrm>
            <a:prstGeom prst="rect">
              <a:avLst/>
            </a:prstGeom>
            <a:solidFill>
              <a:srgbClr val="8FAE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en-ZA" sz="900" b="1" dirty="0" err="1">
                  <a:solidFill>
                    <a:prstClr val="white"/>
                  </a:solidFill>
                </a:rPr>
                <a:t>Gesamtzahl</a:t>
              </a:r>
              <a:r>
                <a:rPr lang="en-ZA" sz="900" b="1" dirty="0">
                  <a:solidFill>
                    <a:prstClr val="white"/>
                  </a:solidFill>
                </a:rPr>
                <a:t> der </a:t>
              </a:r>
              <a:r>
                <a:rPr lang="en-ZA" sz="900" b="1" dirty="0" err="1">
                  <a:solidFill>
                    <a:prstClr val="white"/>
                  </a:solidFill>
                </a:rPr>
                <a:t>betroffenen</a:t>
              </a:r>
              <a:r>
                <a:rPr lang="en-ZA" sz="900" b="1" dirty="0">
                  <a:solidFill>
                    <a:prstClr val="white"/>
                  </a:solidFill>
                </a:rPr>
                <a:t> Menschen ca.</a:t>
              </a:r>
            </a:p>
            <a:p>
              <a:pPr algn="ctr"/>
              <a:r>
                <a:rPr lang="en-ZA" sz="1800" b="1" dirty="0"/>
                <a:t>500,000</a:t>
              </a:r>
            </a:p>
            <a:p>
              <a:pPr algn="ctr"/>
              <a:r>
                <a:rPr lang="en-ZA" sz="900" dirty="0" err="1"/>
                <a:t>direkt</a:t>
              </a:r>
              <a:r>
                <a:rPr lang="en-ZA" sz="900" dirty="0"/>
                <a:t> und </a:t>
              </a:r>
              <a:r>
                <a:rPr lang="en-ZA" sz="900" dirty="0" err="1"/>
                <a:t>indirekt</a:t>
              </a:r>
              <a:r>
                <a:rPr lang="en-ZA" sz="900" dirty="0"/>
                <a:t> </a:t>
              </a:r>
              <a:r>
                <a:rPr lang="en-ZA" sz="900" dirty="0" err="1"/>
                <a:t>Begünstigte</a:t>
              </a:r>
              <a:endParaRPr lang="en-ZA" sz="90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7BA68B-BFFF-535B-F536-F6C287C33F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71881" y="731628"/>
              <a:ext cx="1879487" cy="122834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45A4EC-4BBB-DD3E-9CEF-BB63A02C0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1367" y="1959976"/>
              <a:ext cx="1879487" cy="121937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6B21A3B-575B-05C9-BC0F-AC3948D97A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71881" y="3179348"/>
              <a:ext cx="1879487" cy="12283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42880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38">
            <a:extLst>
              <a:ext uri="{FF2B5EF4-FFF2-40B4-BE49-F238E27FC236}">
                <a16:creationId xmlns:a16="http://schemas.microsoft.com/office/drawing/2014/main" id="{946E5675-D1B9-117D-0008-BB65E1F4330A}"/>
              </a:ext>
            </a:extLst>
          </p:cNvPr>
          <p:cNvSpPr/>
          <p:nvPr userDrawn="1"/>
        </p:nvSpPr>
        <p:spPr>
          <a:xfrm>
            <a:off x="276793" y="5849403"/>
            <a:ext cx="1210695" cy="802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itle 4">
            <a:extLst>
              <a:ext uri="{FF2B5EF4-FFF2-40B4-BE49-F238E27FC236}">
                <a16:creationId xmlns:a16="http://schemas.microsoft.com/office/drawing/2014/main" id="{ED398659-5884-3C48-804C-C6B1DE4E18A7}"/>
              </a:ext>
            </a:extLst>
          </p:cNvPr>
          <p:cNvSpPr txBox="1">
            <a:spLocks/>
          </p:cNvSpPr>
          <p:nvPr userDrawn="1"/>
        </p:nvSpPr>
        <p:spPr>
          <a:xfrm>
            <a:off x="536046" y="244636"/>
            <a:ext cx="11227975" cy="669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3951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Globaler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Fußabdruck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40652128-9038-AD2F-1284-94BDF30F7C59}"/>
              </a:ext>
            </a:extLst>
          </p:cNvPr>
          <p:cNvSpPr txBox="1">
            <a:spLocks/>
          </p:cNvSpPr>
          <p:nvPr userDrawn="1"/>
        </p:nvSpPr>
        <p:spPr>
          <a:xfrm>
            <a:off x="10626730" y="6028852"/>
            <a:ext cx="848033" cy="222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7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DEFD8C-798B-476C-95E0-4C171C7E2E6E}" type="slidenum">
              <a:rPr lang="en-ZA" smtClean="0"/>
              <a:pPr/>
              <a:t>‹Nr.›</a:t>
            </a:fld>
            <a:endParaRPr lang="en-ZA" dirty="0"/>
          </a:p>
        </p:txBody>
      </p:sp>
      <p:sp>
        <p:nvSpPr>
          <p:cNvPr id="53" name="Slide Number Placeholder 5">
            <a:extLst>
              <a:ext uri="{FF2B5EF4-FFF2-40B4-BE49-F238E27FC236}">
                <a16:creationId xmlns:a16="http://schemas.microsoft.com/office/drawing/2014/main" id="{AE46F147-E4BE-11D2-E523-38E7B0B7F721}"/>
              </a:ext>
            </a:extLst>
          </p:cNvPr>
          <p:cNvSpPr txBox="1">
            <a:spLocks/>
          </p:cNvSpPr>
          <p:nvPr userDrawn="1"/>
        </p:nvSpPr>
        <p:spPr>
          <a:xfrm>
            <a:off x="11124551" y="5737972"/>
            <a:ext cx="350212" cy="222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DEFD8C-798B-476C-95E0-4C171C7E2E6E}" type="slidenum">
              <a:rPr lang="en-ZA" smtClean="0"/>
              <a:pPr/>
              <a:t>‹Nr.›</a:t>
            </a:fld>
            <a:endParaRPr lang="en-ZA" dirty="0"/>
          </a:p>
        </p:txBody>
      </p:sp>
      <p:sp>
        <p:nvSpPr>
          <p:cNvPr id="54" name="Text Placeholder 51">
            <a:extLst>
              <a:ext uri="{FF2B5EF4-FFF2-40B4-BE49-F238E27FC236}">
                <a16:creationId xmlns:a16="http://schemas.microsoft.com/office/drawing/2014/main" id="{41D7466B-D460-6A0D-C904-43FD182CE444}"/>
              </a:ext>
            </a:extLst>
          </p:cNvPr>
          <p:cNvSpPr txBox="1">
            <a:spLocks/>
          </p:cNvSpPr>
          <p:nvPr userDrawn="1"/>
        </p:nvSpPr>
        <p:spPr>
          <a:xfrm>
            <a:off x="536046" y="938220"/>
            <a:ext cx="6123621" cy="2862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184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Wir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beschäftigen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weltweit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mehr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als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3.700 Mitarbeiter.</a:t>
            </a:r>
          </a:p>
        </p:txBody>
      </p:sp>
      <p:sp>
        <p:nvSpPr>
          <p:cNvPr id="55" name="Rectangle 14">
            <a:extLst>
              <a:ext uri="{FF2B5EF4-FFF2-40B4-BE49-F238E27FC236}">
                <a16:creationId xmlns:a16="http://schemas.microsoft.com/office/drawing/2014/main" id="{7178F2E8-68FF-63F6-6503-0C23BCB34A03}"/>
              </a:ext>
            </a:extLst>
          </p:cNvPr>
          <p:cNvSpPr/>
          <p:nvPr userDrawn="1"/>
        </p:nvSpPr>
        <p:spPr>
          <a:xfrm>
            <a:off x="6833380" y="0"/>
            <a:ext cx="5358620" cy="6868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5">
            <a:extLst>
              <a:ext uri="{FF2B5EF4-FFF2-40B4-BE49-F238E27FC236}">
                <a16:creationId xmlns:a16="http://schemas.microsoft.com/office/drawing/2014/main" id="{4F91E12D-A485-4A80-9E02-31AF1F5069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356135" y="5987819"/>
            <a:ext cx="989764" cy="55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>
            <a:extLst>
              <a:ext uri="{FF2B5EF4-FFF2-40B4-BE49-F238E27FC236}">
                <a16:creationId xmlns:a16="http://schemas.microsoft.com/office/drawing/2014/main" id="{E9AC1CCE-524B-EC03-D511-C7AF8ED210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5658" y="1639696"/>
            <a:ext cx="6594606" cy="3803768"/>
          </a:xfrm>
          <a:prstGeom prst="rect">
            <a:avLst/>
          </a:prstGeom>
        </p:spPr>
      </p:pic>
      <p:grpSp>
        <p:nvGrpSpPr>
          <p:cNvPr id="58" name="Group 23">
            <a:extLst>
              <a:ext uri="{FF2B5EF4-FFF2-40B4-BE49-F238E27FC236}">
                <a16:creationId xmlns:a16="http://schemas.microsoft.com/office/drawing/2014/main" id="{1671E27F-BFBA-377F-21E2-B61C5AD182D9}"/>
              </a:ext>
            </a:extLst>
          </p:cNvPr>
          <p:cNvGrpSpPr/>
          <p:nvPr userDrawn="1"/>
        </p:nvGrpSpPr>
        <p:grpSpPr>
          <a:xfrm>
            <a:off x="4902870" y="5945007"/>
            <a:ext cx="1848749" cy="639009"/>
            <a:chOff x="4902870" y="5945007"/>
            <a:chExt cx="1848749" cy="639009"/>
          </a:xfrm>
        </p:grpSpPr>
        <p:sp>
          <p:nvSpPr>
            <p:cNvPr id="59" name="Rectangle 18">
              <a:extLst>
                <a:ext uri="{FF2B5EF4-FFF2-40B4-BE49-F238E27FC236}">
                  <a16:creationId xmlns:a16="http://schemas.microsoft.com/office/drawing/2014/main" id="{6213EBAD-2A6D-41FF-57C5-A0F6A3EA7796}"/>
                </a:ext>
              </a:extLst>
            </p:cNvPr>
            <p:cNvSpPr/>
            <p:nvPr/>
          </p:nvSpPr>
          <p:spPr>
            <a:xfrm>
              <a:off x="4943934" y="6361746"/>
              <a:ext cx="196904" cy="1969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6897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013" dirty="0"/>
            </a:p>
          </p:txBody>
        </p:sp>
        <p:sp>
          <p:nvSpPr>
            <p:cNvPr id="60" name="Rectangle 19">
              <a:extLst>
                <a:ext uri="{FF2B5EF4-FFF2-40B4-BE49-F238E27FC236}">
                  <a16:creationId xmlns:a16="http://schemas.microsoft.com/office/drawing/2014/main" id="{6EEA40C5-E3B4-15B4-F743-A66F6D2F2439}"/>
                </a:ext>
              </a:extLst>
            </p:cNvPr>
            <p:cNvSpPr/>
            <p:nvPr/>
          </p:nvSpPr>
          <p:spPr>
            <a:xfrm>
              <a:off x="5140838" y="5979727"/>
              <a:ext cx="1015021" cy="215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ZA" sz="8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Regional Offices</a:t>
              </a:r>
            </a:p>
          </p:txBody>
        </p:sp>
        <p:sp>
          <p:nvSpPr>
            <p:cNvPr id="61" name="Rectangle 20">
              <a:extLst>
                <a:ext uri="{FF2B5EF4-FFF2-40B4-BE49-F238E27FC236}">
                  <a16:creationId xmlns:a16="http://schemas.microsoft.com/office/drawing/2014/main" id="{547047F6-88B3-AB99-1C12-2818CE68376E}"/>
                </a:ext>
              </a:extLst>
            </p:cNvPr>
            <p:cNvSpPr/>
            <p:nvPr/>
          </p:nvSpPr>
          <p:spPr>
            <a:xfrm>
              <a:off x="5140838" y="6368572"/>
              <a:ext cx="161078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ZA" sz="8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Implementation Experience</a:t>
              </a:r>
            </a:p>
          </p:txBody>
        </p:sp>
        <p:pic>
          <p:nvPicPr>
            <p:cNvPr id="62" name="Picture 16">
              <a:extLst>
                <a:ext uri="{FF2B5EF4-FFF2-40B4-BE49-F238E27FC236}">
                  <a16:creationId xmlns:a16="http://schemas.microsoft.com/office/drawing/2014/main" id="{4200FCD9-9852-A7A6-EF7D-BCF231FBC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902870" y="5945007"/>
              <a:ext cx="257026" cy="257026"/>
            </a:xfrm>
            <a:prstGeom prst="rect">
              <a:avLst/>
            </a:prstGeom>
          </p:spPr>
        </p:pic>
      </p:grpSp>
      <p:grpSp>
        <p:nvGrpSpPr>
          <p:cNvPr id="63" name="Group 3">
            <a:extLst>
              <a:ext uri="{FF2B5EF4-FFF2-40B4-BE49-F238E27FC236}">
                <a16:creationId xmlns:a16="http://schemas.microsoft.com/office/drawing/2014/main" id="{4AE1D537-9721-240C-43A7-F27777AB93FA}"/>
              </a:ext>
            </a:extLst>
          </p:cNvPr>
          <p:cNvGrpSpPr/>
          <p:nvPr userDrawn="1"/>
        </p:nvGrpSpPr>
        <p:grpSpPr>
          <a:xfrm>
            <a:off x="7140150" y="174213"/>
            <a:ext cx="4775057" cy="6554482"/>
            <a:chOff x="8483599" y="226297"/>
            <a:chExt cx="3577718" cy="7190125"/>
          </a:xfrm>
        </p:grpSpPr>
        <p:sp>
          <p:nvSpPr>
            <p:cNvPr id="64" name="TextBox 7">
              <a:extLst>
                <a:ext uri="{FF2B5EF4-FFF2-40B4-BE49-F238E27FC236}">
                  <a16:creationId xmlns:a16="http://schemas.microsoft.com/office/drawing/2014/main" id="{D5A13C42-8635-3512-3B8C-E197957AE433}"/>
                </a:ext>
              </a:extLst>
            </p:cNvPr>
            <p:cNvSpPr txBox="1"/>
            <p:nvPr/>
          </p:nvSpPr>
          <p:spPr>
            <a:xfrm>
              <a:off x="8483599" y="230512"/>
              <a:ext cx="1560252" cy="4346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1100" dirty="0">
                  <a:solidFill>
                    <a:schemeClr val="accent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Europe</a:t>
              </a:r>
            </a:p>
            <a:p>
              <a:pPr>
                <a:lnSpc>
                  <a:spcPts val="1080"/>
                </a:lnSpc>
              </a:pPr>
              <a:endParaRPr lang="en-US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Belgium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Czech Republic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Denmark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Finland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France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Germany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Ireland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Isle of Man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Netherlands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Norway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Poland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Portugal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Romania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Spain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Sweden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Switzerland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Turkey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United Kingdom</a:t>
              </a:r>
            </a:p>
          </p:txBody>
        </p:sp>
        <p:sp>
          <p:nvSpPr>
            <p:cNvPr id="65" name="TextBox 8">
              <a:extLst>
                <a:ext uri="{FF2B5EF4-FFF2-40B4-BE49-F238E27FC236}">
                  <a16:creationId xmlns:a16="http://schemas.microsoft.com/office/drawing/2014/main" id="{0DCD2960-833F-22F5-AB8E-F1E536FB1C68}"/>
                </a:ext>
              </a:extLst>
            </p:cNvPr>
            <p:cNvSpPr txBox="1"/>
            <p:nvPr/>
          </p:nvSpPr>
          <p:spPr>
            <a:xfrm>
              <a:off x="9232736" y="386831"/>
              <a:ext cx="874092" cy="4176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endParaRPr lang="en-US" sz="8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Antwerp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Prague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Copenhagen,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Aarhus, 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Fredericia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Helsinki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Lille,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Paris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Berlin, 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Frankfurt,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Walldorf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</a:t>
              </a:r>
              <a:r>
                <a:rPr lang="en-US" sz="70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Maarsbergen</a:t>
              </a: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Warsaw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Porto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Bucharest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Madrid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Stockholm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Zurich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Istanbul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London</a:t>
              </a:r>
            </a:p>
          </p:txBody>
        </p:sp>
        <p:sp>
          <p:nvSpPr>
            <p:cNvPr id="66" name="TextBox 9">
              <a:extLst>
                <a:ext uri="{FF2B5EF4-FFF2-40B4-BE49-F238E27FC236}">
                  <a16:creationId xmlns:a16="http://schemas.microsoft.com/office/drawing/2014/main" id="{E85EBE6E-F3A3-439F-AD1B-1B730356FAB2}"/>
                </a:ext>
              </a:extLst>
            </p:cNvPr>
            <p:cNvSpPr txBox="1"/>
            <p:nvPr/>
          </p:nvSpPr>
          <p:spPr>
            <a:xfrm>
              <a:off x="10359623" y="226297"/>
              <a:ext cx="1701694" cy="2474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1100" dirty="0">
                  <a:solidFill>
                    <a:schemeClr val="accent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Americas</a:t>
              </a:r>
              <a:endParaRPr lang="en-US" sz="1400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Argentina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Brazil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Canada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Chile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Colombia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Costa Rica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Ecuador 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Mexico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Peru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United States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Uruguay</a:t>
              </a:r>
            </a:p>
          </p:txBody>
        </p:sp>
        <p:sp>
          <p:nvSpPr>
            <p:cNvPr id="67" name="TextBox 10">
              <a:extLst>
                <a:ext uri="{FF2B5EF4-FFF2-40B4-BE49-F238E27FC236}">
                  <a16:creationId xmlns:a16="http://schemas.microsoft.com/office/drawing/2014/main" id="{29A3D9E9-A128-54D2-D22C-C6958118D617}"/>
                </a:ext>
              </a:extLst>
            </p:cNvPr>
            <p:cNvSpPr txBox="1"/>
            <p:nvPr/>
          </p:nvSpPr>
          <p:spPr>
            <a:xfrm>
              <a:off x="11108759" y="378316"/>
              <a:ext cx="874092" cy="2304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Buenos Aires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São Paulo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Toronto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Santiago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Bogotá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San Jose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Quito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Mexico City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Lima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Atlanta,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Indianapolis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Montevideo</a:t>
              </a:r>
            </a:p>
          </p:txBody>
        </p:sp>
        <p:cxnSp>
          <p:nvCxnSpPr>
            <p:cNvPr id="68" name="Straight Connector 11">
              <a:extLst>
                <a:ext uri="{FF2B5EF4-FFF2-40B4-BE49-F238E27FC236}">
                  <a16:creationId xmlns:a16="http://schemas.microsoft.com/office/drawing/2014/main" id="{44E51793-D96F-4FA7-09DE-06C98EDD1765}"/>
                </a:ext>
              </a:extLst>
            </p:cNvPr>
            <p:cNvCxnSpPr>
              <a:cxnSpLocks/>
            </p:cNvCxnSpPr>
            <p:nvPr/>
          </p:nvCxnSpPr>
          <p:spPr>
            <a:xfrm>
              <a:off x="10205302" y="303550"/>
              <a:ext cx="0" cy="6962043"/>
            </a:xfrm>
            <a:prstGeom prst="line">
              <a:avLst/>
            </a:prstGeom>
            <a:ln>
              <a:solidFill>
                <a:srgbClr val="6897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12">
              <a:extLst>
                <a:ext uri="{FF2B5EF4-FFF2-40B4-BE49-F238E27FC236}">
                  <a16:creationId xmlns:a16="http://schemas.microsoft.com/office/drawing/2014/main" id="{4195BF2D-C17D-1CBD-9F4D-F9AD0BB1D551}"/>
                </a:ext>
              </a:extLst>
            </p:cNvPr>
            <p:cNvCxnSpPr>
              <a:cxnSpLocks/>
            </p:cNvCxnSpPr>
            <p:nvPr/>
          </p:nvCxnSpPr>
          <p:spPr>
            <a:xfrm>
              <a:off x="8494110" y="4275358"/>
              <a:ext cx="3466353" cy="0"/>
            </a:xfrm>
            <a:prstGeom prst="line">
              <a:avLst/>
            </a:prstGeom>
            <a:ln>
              <a:solidFill>
                <a:srgbClr val="6897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13">
              <a:extLst>
                <a:ext uri="{FF2B5EF4-FFF2-40B4-BE49-F238E27FC236}">
                  <a16:creationId xmlns:a16="http://schemas.microsoft.com/office/drawing/2014/main" id="{BAB96EA5-DEF2-129D-1A1C-00319462E65E}"/>
                </a:ext>
              </a:extLst>
            </p:cNvPr>
            <p:cNvSpPr txBox="1"/>
            <p:nvPr/>
          </p:nvSpPr>
          <p:spPr>
            <a:xfrm>
              <a:off x="8483599" y="4393278"/>
              <a:ext cx="1621577" cy="3023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1100" dirty="0">
                  <a:solidFill>
                    <a:schemeClr val="accent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Asia Pacific</a:t>
              </a:r>
            </a:p>
            <a:p>
              <a:pPr>
                <a:lnSpc>
                  <a:spcPts val="1080"/>
                </a:lnSpc>
              </a:pPr>
              <a:endParaRPr lang="en-US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Australia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China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Hong Kong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India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Japan</a:t>
              </a:r>
            </a:p>
            <a:p>
              <a:pPr>
                <a:lnSpc>
                  <a:spcPts val="1080"/>
                </a:lnSpc>
              </a:pPr>
              <a:r>
                <a:rPr lang="en-US" sz="70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Koreo</a:t>
              </a: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Macau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Malaysia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New Zealand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Philippines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Singapore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Thailand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Vietnam</a:t>
              </a:r>
            </a:p>
          </p:txBody>
        </p:sp>
        <p:sp>
          <p:nvSpPr>
            <p:cNvPr id="71" name="TextBox 15">
              <a:extLst>
                <a:ext uri="{FF2B5EF4-FFF2-40B4-BE49-F238E27FC236}">
                  <a16:creationId xmlns:a16="http://schemas.microsoft.com/office/drawing/2014/main" id="{1CBB8C45-E033-0250-FA8B-B277DA59ACF1}"/>
                </a:ext>
              </a:extLst>
            </p:cNvPr>
            <p:cNvSpPr txBox="1"/>
            <p:nvPr/>
          </p:nvSpPr>
          <p:spPr>
            <a:xfrm>
              <a:off x="9232736" y="4540312"/>
              <a:ext cx="874091" cy="2868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endParaRPr lang="en-US" sz="8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Brisbane, 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Canberra,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Melbourne,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Perth,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Sydney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Shanghai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Hong Kong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Hyderabad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Tokyo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Kuala Lumpur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Auckland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Manila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Singapore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Bangkok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+mn-lt"/>
                  <a:ea typeface="Verdana" panose="020B0604030504040204" pitchFamily="34" charset="0"/>
                </a:rPr>
                <a:t>–  </a:t>
              </a:r>
              <a:r>
                <a:rPr lang="en-ZA" sz="700" b="0" i="0" dirty="0">
                  <a:solidFill>
                    <a:schemeClr val="tx1">
                      <a:lumMod val="75000"/>
                    </a:schemeClr>
                  </a:solidFill>
                  <a:effectLst/>
                  <a:latin typeface="+mn-lt"/>
                </a:rPr>
                <a:t>Ho Chi Minh City</a:t>
              </a:r>
              <a:endParaRPr lang="en-US" sz="700" dirty="0">
                <a:solidFill>
                  <a:schemeClr val="tx1">
                    <a:lumMod val="75000"/>
                  </a:schemeClr>
                </a:solidFill>
                <a:latin typeface="+mn-lt"/>
                <a:ea typeface="Verdana" panose="020B0604030504040204" pitchFamily="34" charset="0"/>
              </a:endParaRPr>
            </a:p>
          </p:txBody>
        </p:sp>
        <p:sp>
          <p:nvSpPr>
            <p:cNvPr id="72" name="TextBox 21">
              <a:extLst>
                <a:ext uri="{FF2B5EF4-FFF2-40B4-BE49-F238E27FC236}">
                  <a16:creationId xmlns:a16="http://schemas.microsoft.com/office/drawing/2014/main" id="{3B7572F4-6EBB-D213-F23A-E75C163AD0BB}"/>
                </a:ext>
              </a:extLst>
            </p:cNvPr>
            <p:cNvSpPr txBox="1"/>
            <p:nvPr/>
          </p:nvSpPr>
          <p:spPr>
            <a:xfrm>
              <a:off x="10359623" y="4393276"/>
              <a:ext cx="1682987" cy="1785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1100" dirty="0">
                  <a:solidFill>
                    <a:schemeClr val="accent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Middle East &amp; Africa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Kenya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Morocco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Mauritius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South Africa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The UAE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3" name="TextBox 22">
              <a:extLst>
                <a:ext uri="{FF2B5EF4-FFF2-40B4-BE49-F238E27FC236}">
                  <a16:creationId xmlns:a16="http://schemas.microsoft.com/office/drawing/2014/main" id="{E5873AB0-301F-7ECF-C3E7-DE7486606EDC}"/>
                </a:ext>
              </a:extLst>
            </p:cNvPr>
            <p:cNvSpPr txBox="1"/>
            <p:nvPr/>
          </p:nvSpPr>
          <p:spPr>
            <a:xfrm>
              <a:off x="11108759" y="4555710"/>
              <a:ext cx="874092" cy="1475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Nairobi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Casablanca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Rabat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Quatre Bornes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Cape Town, 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Pretoria,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Johannesburg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Dubai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6861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50" userDrawn="1">
          <p15:clr>
            <a:srgbClr val="FBAE40"/>
          </p15:clr>
        </p15:guide>
        <p15:guide id="2" orient="horz" pos="5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lide_Elepha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3794C8-918D-4031-A239-E3405917E9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586525-B05E-49AD-B6EC-8EEBBF082E0D}"/>
              </a:ext>
            </a:extLst>
          </p:cNvPr>
          <p:cNvSpPr/>
          <p:nvPr userDrawn="1"/>
        </p:nvSpPr>
        <p:spPr>
          <a:xfrm>
            <a:off x="0" y="490749"/>
            <a:ext cx="12192000" cy="6381328"/>
          </a:xfrm>
          <a:prstGeom prst="rect">
            <a:avLst/>
          </a:prstGeom>
          <a:gradFill>
            <a:gsLst>
              <a:gs pos="22000">
                <a:srgbClr val="364D6C">
                  <a:alpha val="0"/>
                </a:srgbClr>
              </a:gs>
              <a:gs pos="100000">
                <a:srgbClr val="364D6C">
                  <a:alpha val="8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7940A-B3DC-044E-8730-3DF7FF4020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FC7EAD-7E4F-5A41-A044-16D0B4065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 | Date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A6733F-F65E-75B8-F586-EBA714E2A7D7}"/>
              </a:ext>
            </a:extLst>
          </p:cNvPr>
          <p:cNvSpPr/>
          <p:nvPr userDrawn="1"/>
        </p:nvSpPr>
        <p:spPr>
          <a:xfrm>
            <a:off x="6413824" y="0"/>
            <a:ext cx="5778176" cy="6858000"/>
          </a:xfrm>
          <a:prstGeom prst="rect">
            <a:avLst/>
          </a:prstGeom>
          <a:gradFill>
            <a:gsLst>
              <a:gs pos="0">
                <a:srgbClr val="8FAEC3">
                  <a:lumMod val="35000"/>
                  <a:lumOff val="65000"/>
                </a:srgbClr>
              </a:gs>
              <a:gs pos="40000">
                <a:schemeClr val="bg1">
                  <a:alpha val="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8DD794-7D7B-DA23-C765-CE4CD13B9E95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F7563D-8675-13D5-4AD9-783B2C191D16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6E1C18EC-E5FB-B844-4B2C-8B7AAD7D02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98562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divider-slide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CA763F7-9F8F-5141-B8AC-275380523E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5811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FB895C9-7999-9046-8720-3DC9163511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56436" y="3672361"/>
            <a:ext cx="1817518" cy="1796927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icon/logo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F0C19B-6427-5544-B68F-96F2DB7099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0238" y="5229200"/>
            <a:ext cx="6624637" cy="43180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 marL="457200" indent="0" algn="r">
              <a:buNone/>
              <a:defRPr sz="2400">
                <a:solidFill>
                  <a:srgbClr val="395170"/>
                </a:solidFill>
              </a:defRPr>
            </a:lvl2pPr>
            <a:lvl3pPr marL="914400" indent="0" algn="r">
              <a:buNone/>
              <a:defRPr sz="2400">
                <a:solidFill>
                  <a:srgbClr val="395170"/>
                </a:solidFill>
              </a:defRPr>
            </a:lvl3pPr>
            <a:lvl4pPr marL="1371600" indent="0" algn="r">
              <a:buNone/>
              <a:defRPr sz="2400">
                <a:solidFill>
                  <a:srgbClr val="395170"/>
                </a:solidFill>
              </a:defRPr>
            </a:lvl4pPr>
            <a:lvl5pPr marL="1828800" indent="0" algn="r">
              <a:buNone/>
              <a:defRPr sz="2400">
                <a:solidFill>
                  <a:srgbClr val="395170"/>
                </a:solidFill>
              </a:defRPr>
            </a:lvl5pPr>
          </a:lstStyle>
          <a:p>
            <a:pPr lvl="0"/>
            <a:r>
              <a:rPr lang="en-US" noProof="0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650835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70" userDrawn="1">
          <p15:clr>
            <a:srgbClr val="FBAE40"/>
          </p15:clr>
        </p15:guide>
        <p15:guide id="2" orient="horz" pos="288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divider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CA763F7-9F8F-5141-B8AC-275380523E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5811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F0C19B-6427-5544-B68F-96F2DB7099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0238" y="5229200"/>
            <a:ext cx="6624637" cy="43180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293A75"/>
                </a:solidFill>
              </a:defRPr>
            </a:lvl1pPr>
            <a:lvl2pPr marL="457200" indent="0" algn="r">
              <a:buNone/>
              <a:defRPr sz="2400">
                <a:solidFill>
                  <a:srgbClr val="395170"/>
                </a:solidFill>
              </a:defRPr>
            </a:lvl2pPr>
            <a:lvl3pPr marL="914400" indent="0" algn="r">
              <a:buNone/>
              <a:defRPr sz="2400">
                <a:solidFill>
                  <a:srgbClr val="395170"/>
                </a:solidFill>
              </a:defRPr>
            </a:lvl3pPr>
            <a:lvl4pPr marL="1371600" indent="0" algn="r">
              <a:buNone/>
              <a:defRPr sz="2400">
                <a:solidFill>
                  <a:srgbClr val="395170"/>
                </a:solidFill>
              </a:defRPr>
            </a:lvl4pPr>
            <a:lvl5pPr marL="1828800" indent="0" algn="r">
              <a:buNone/>
              <a:defRPr sz="2400">
                <a:solidFill>
                  <a:srgbClr val="395170"/>
                </a:solidFill>
              </a:defRPr>
            </a:lvl5pPr>
          </a:lstStyle>
          <a:p>
            <a:pPr lvl="0"/>
            <a:r>
              <a:rPr lang="en-US" noProof="0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16541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70" userDrawn="1">
          <p15:clr>
            <a:srgbClr val="FBAE40"/>
          </p15:clr>
        </p15:guide>
        <p15:guide id="2" orient="horz" pos="288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divider-slide_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CA763F7-9F8F-5141-B8AC-275380523E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94928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ED9C29-16E7-D843-BCE6-FFAF2D3157E2}"/>
              </a:ext>
            </a:extLst>
          </p:cNvPr>
          <p:cNvSpPr/>
          <p:nvPr userDrawn="1"/>
        </p:nvSpPr>
        <p:spPr>
          <a:xfrm>
            <a:off x="0" y="4725144"/>
            <a:ext cx="12192000" cy="115212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F0C19B-6427-5544-B68F-96F2DB7099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473" y="5085308"/>
            <a:ext cx="10944225" cy="43180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293A75"/>
                </a:solidFill>
              </a:defRPr>
            </a:lvl1pPr>
            <a:lvl2pPr marL="457200" indent="0" algn="r">
              <a:buNone/>
              <a:defRPr sz="2400">
                <a:solidFill>
                  <a:srgbClr val="395170"/>
                </a:solidFill>
              </a:defRPr>
            </a:lvl2pPr>
            <a:lvl3pPr marL="914400" indent="0" algn="r">
              <a:buNone/>
              <a:defRPr sz="2400">
                <a:solidFill>
                  <a:srgbClr val="395170"/>
                </a:solidFill>
              </a:defRPr>
            </a:lvl3pPr>
            <a:lvl4pPr marL="1371600" indent="0" algn="r">
              <a:buNone/>
              <a:defRPr sz="2400">
                <a:solidFill>
                  <a:srgbClr val="395170"/>
                </a:solidFill>
              </a:defRPr>
            </a:lvl4pPr>
            <a:lvl5pPr marL="1828800" indent="0" algn="r">
              <a:buNone/>
              <a:defRPr sz="2400">
                <a:solidFill>
                  <a:srgbClr val="395170"/>
                </a:solidFill>
              </a:defRPr>
            </a:lvl5pPr>
          </a:lstStyle>
          <a:p>
            <a:pPr lvl="0"/>
            <a:r>
              <a:rPr lang="en-US" noProof="0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693692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70" userDrawn="1">
          <p15:clr>
            <a:srgbClr val="FBAE40"/>
          </p15:clr>
        </p15:guide>
        <p15:guide id="2" orient="horz" pos="288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B3F0D3-F78F-6246-98B6-64A04A850FA6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E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AFDF33-DE14-7A4B-A240-A10A228BD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65125"/>
            <a:ext cx="10550931" cy="90363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9073D-87D9-754E-8A84-5A83BC7F5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219" y="1577367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74C3D4-0E2C-374D-A952-CFF95D245898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rcRect/>
          <a:stretch/>
        </p:blipFill>
        <p:spPr>
          <a:xfrm>
            <a:off x="313574" y="6237312"/>
            <a:ext cx="1049251" cy="3250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C6E9A0-63FF-4CAB-A8EA-0D4FF5FE0502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74B08F-0646-8E46-96D1-07A2AC66FCC9}"/>
              </a:ext>
            </a:extLst>
          </p:cNvPr>
          <p:cNvSpPr/>
          <p:nvPr userDrawn="1"/>
        </p:nvSpPr>
        <p:spPr>
          <a:xfrm>
            <a:off x="1426153" y="6366520"/>
            <a:ext cx="68644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900" dirty="0">
                <a:solidFill>
                  <a:schemeClr val="bg1">
                    <a:lumMod val="75000"/>
                  </a:schemeClr>
                </a:solidFill>
              </a:rPr>
              <a:t>© 2025 EPI-USE Labs GmbH. All rights, reserved.</a:t>
            </a:r>
            <a:endParaRPr lang="en-GB" sz="9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795F251-99B7-080A-AF1F-EBD16211156E}"/>
              </a:ext>
            </a:extLst>
          </p:cNvPr>
          <p:cNvPicPr>
            <a:picLocks noChangeAspect="1"/>
          </p:cNvPicPr>
          <p:nvPr userDrawn="1"/>
        </p:nvPicPr>
        <p:blipFill>
          <a:blip r:embed="rId55"/>
          <a:stretch>
            <a:fillRect/>
          </a:stretch>
        </p:blipFill>
        <p:spPr>
          <a:xfrm>
            <a:off x="10992544" y="183679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681" r:id="rId3"/>
    <p:sldLayoutId id="2147483698" r:id="rId4"/>
    <p:sldLayoutId id="2147483722" r:id="rId5"/>
    <p:sldLayoutId id="2147483701" r:id="rId6"/>
    <p:sldLayoutId id="2147483670" r:id="rId7"/>
    <p:sldLayoutId id="2147483692" r:id="rId8"/>
    <p:sldLayoutId id="2147483702" r:id="rId9"/>
    <p:sldLayoutId id="2147483715" r:id="rId10"/>
    <p:sldLayoutId id="2147483674" r:id="rId11"/>
    <p:sldLayoutId id="2147483662" r:id="rId12"/>
    <p:sldLayoutId id="2147483689" r:id="rId13"/>
    <p:sldLayoutId id="2147483671" r:id="rId14"/>
    <p:sldLayoutId id="2147483688" r:id="rId15"/>
    <p:sldLayoutId id="2147483663" r:id="rId16"/>
    <p:sldLayoutId id="2147483691" r:id="rId17"/>
    <p:sldLayoutId id="2147483694" r:id="rId18"/>
    <p:sldLayoutId id="2147483708" r:id="rId19"/>
    <p:sldLayoutId id="2147483685" r:id="rId20"/>
    <p:sldLayoutId id="2147483695" r:id="rId21"/>
    <p:sldLayoutId id="2147483686" r:id="rId22"/>
    <p:sldLayoutId id="2147483696" r:id="rId23"/>
    <p:sldLayoutId id="2147483672" r:id="rId24"/>
    <p:sldLayoutId id="2147483697" r:id="rId25"/>
    <p:sldLayoutId id="2147483668" r:id="rId26"/>
    <p:sldLayoutId id="2147483675" r:id="rId27"/>
    <p:sldLayoutId id="2147483727" r:id="rId28"/>
    <p:sldLayoutId id="2147483684" r:id="rId29"/>
    <p:sldLayoutId id="2147483669" r:id="rId30"/>
    <p:sldLayoutId id="2147483703" r:id="rId31"/>
    <p:sldLayoutId id="2147483700" r:id="rId32"/>
    <p:sldLayoutId id="2147483710" r:id="rId33"/>
    <p:sldLayoutId id="2147483713" r:id="rId34"/>
    <p:sldLayoutId id="2147483714" r:id="rId35"/>
    <p:sldLayoutId id="2147483699" r:id="rId36"/>
    <p:sldLayoutId id="2147483704" r:id="rId37"/>
    <p:sldLayoutId id="2147483711" r:id="rId38"/>
    <p:sldLayoutId id="2147483705" r:id="rId39"/>
    <p:sldLayoutId id="2147483690" r:id="rId40"/>
    <p:sldLayoutId id="2147483706" r:id="rId41"/>
    <p:sldLayoutId id="2147483682" r:id="rId42"/>
    <p:sldLayoutId id="2147483683" r:id="rId43"/>
    <p:sldLayoutId id="2147483720" r:id="rId44"/>
    <p:sldLayoutId id="2147483721" r:id="rId45"/>
    <p:sldLayoutId id="2147483718" r:id="rId46"/>
    <p:sldLayoutId id="2147483719" r:id="rId47"/>
    <p:sldLayoutId id="2147483716" r:id="rId48"/>
    <p:sldLayoutId id="2147483661" r:id="rId49"/>
    <p:sldLayoutId id="2147483717" r:id="rId50"/>
    <p:sldLayoutId id="2147483707" r:id="rId5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184586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rgbClr val="CE181E"/>
        </a:buClr>
        <a:buFont typeface="Wingdings" pitchFamily="2" charset="2"/>
        <a:buChar char="§"/>
        <a:defRPr sz="1400" kern="1200">
          <a:solidFill>
            <a:schemeClr val="tx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0"/>
        </a:spcBef>
        <a:buClr>
          <a:srgbClr val="046595"/>
        </a:buClr>
        <a:buFont typeface="Wingdings" pitchFamily="2" charset="2"/>
        <a:buChar char="§"/>
        <a:defRPr sz="1200" kern="1200">
          <a:solidFill>
            <a:schemeClr val="tx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Clr>
          <a:srgbClr val="0380BB"/>
        </a:buClr>
        <a:buFont typeface="Wingdings" pitchFamily="2" charset="2"/>
        <a:buChar char="§"/>
        <a:defRPr sz="1100" kern="1200">
          <a:solidFill>
            <a:schemeClr val="tx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5">
            <a:lumMod val="40000"/>
            <a:lumOff val="60000"/>
          </a:schemeClr>
        </a:buClr>
        <a:buFont typeface="Wingdings" pitchFamily="2" charset="2"/>
        <a:buChar char="§"/>
        <a:defRPr sz="1050" kern="1200">
          <a:solidFill>
            <a:schemeClr val="tx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2"/>
        </a:buClr>
        <a:buFont typeface="System Font Regular"/>
        <a:buChar char="▪"/>
        <a:defRPr sz="1000" kern="1200">
          <a:solidFill>
            <a:schemeClr val="tx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10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pos="7287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9.jpe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4746EE3-A9F3-4CC5-BDBC-C8E51A9D2B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8" y="4869160"/>
            <a:ext cx="10800000" cy="1043385"/>
          </a:xfrm>
        </p:spPr>
        <p:txBody>
          <a:bodyPr/>
          <a:lstStyle/>
          <a:p>
            <a:r>
              <a:rPr lang="de-DE" sz="2200" dirty="0"/>
              <a:t>Optimierte HR-Prozesse: Von der Abfrage bis zur digitalen Personalakte</a:t>
            </a:r>
            <a:br>
              <a:rPr lang="de-DE" dirty="0"/>
            </a:br>
            <a:r>
              <a:rPr lang="de-DE" sz="1600" dirty="0"/>
              <a:t>Query Manager™, </a:t>
            </a:r>
            <a:r>
              <a:rPr lang="de-DE" sz="1600" dirty="0" err="1"/>
              <a:t>Document</a:t>
            </a:r>
            <a:r>
              <a:rPr lang="de-DE" sz="1600" dirty="0"/>
              <a:t> </a:t>
            </a:r>
            <a:r>
              <a:rPr lang="de-DE" sz="1600" dirty="0" err="1"/>
              <a:t>Builder</a:t>
            </a:r>
            <a:r>
              <a:rPr lang="de-DE" sz="1600" dirty="0"/>
              <a:t>™ und </a:t>
            </a:r>
            <a:r>
              <a:rPr lang="de-DE" sz="1600" dirty="0" err="1"/>
              <a:t>Centric</a:t>
            </a:r>
            <a:r>
              <a:rPr lang="de-DE" sz="1600" dirty="0"/>
              <a:t> </a:t>
            </a:r>
            <a:r>
              <a:rPr lang="de-DE" sz="1600" dirty="0" err="1"/>
              <a:t>Employee</a:t>
            </a:r>
            <a:r>
              <a:rPr lang="de-DE" sz="1600" dirty="0"/>
              <a:t> File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2568F49-4679-6E57-A223-CAA13836AB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Lion Ullrich | </a:t>
            </a:r>
            <a:fld id="{3A4FC2DF-DEF6-4548-9FC2-6D0AA2BA7850}" type="datetime4">
              <a:rPr lang="de-DE" smtClean="0"/>
              <a:t>9. Mai 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9074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B4F71-8778-F946-E816-FAC8F9D7E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61;p870">
            <a:extLst>
              <a:ext uri="{FF2B5EF4-FFF2-40B4-BE49-F238E27FC236}">
                <a16:creationId xmlns:a16="http://schemas.microsoft.com/office/drawing/2014/main" id="{083D8D3E-55D8-20F9-E2BD-2198710C8850}"/>
              </a:ext>
            </a:extLst>
          </p:cNvPr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639" y="1865991"/>
            <a:ext cx="8052200" cy="38672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8D1B8DC-DBA1-4629-7B09-95F76DEB6354}"/>
              </a:ext>
            </a:extLst>
          </p:cNvPr>
          <p:cNvGrpSpPr/>
          <p:nvPr/>
        </p:nvGrpSpPr>
        <p:grpSpPr>
          <a:xfrm>
            <a:off x="9359348" y="0"/>
            <a:ext cx="2832651" cy="6858000"/>
            <a:chOff x="9359348" y="0"/>
            <a:chExt cx="2832651" cy="685800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8213206F-A4E8-D6E0-EEEA-471E6D1E1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6767"/>
            <a:stretch/>
          </p:blipFill>
          <p:spPr>
            <a:xfrm>
              <a:off x="9359348" y="0"/>
              <a:ext cx="2832651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D23AD54-1F61-2903-0014-AEC640CE5043}"/>
                </a:ext>
              </a:extLst>
            </p:cNvPr>
            <p:cNvSpPr/>
            <p:nvPr/>
          </p:nvSpPr>
          <p:spPr>
            <a:xfrm>
              <a:off x="9359348" y="0"/>
              <a:ext cx="2832651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1403B7E-A13F-D698-1B66-08317C160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  <p:sp>
        <p:nvSpPr>
          <p:cNvPr id="8" name="Titel 3">
            <a:extLst>
              <a:ext uri="{FF2B5EF4-FFF2-40B4-BE49-F238E27FC236}">
                <a16:creationId xmlns:a16="http://schemas.microsoft.com/office/drawing/2014/main" id="{42618EEA-928F-1561-3749-71C245706FA0}"/>
              </a:ext>
            </a:extLst>
          </p:cNvPr>
          <p:cNvSpPr txBox="1">
            <a:spLocks/>
          </p:cNvSpPr>
          <p:nvPr/>
        </p:nvSpPr>
        <p:spPr>
          <a:xfrm>
            <a:off x="608400" y="550800"/>
            <a:ext cx="6207680" cy="9858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293A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>
              <a:lnSpc>
                <a:spcPts val="3000"/>
              </a:lnSpc>
            </a:pPr>
            <a:r>
              <a:rPr lang="de-DE" dirty="0"/>
              <a:t>Dokumentenerstellung in SAP</a:t>
            </a:r>
            <a:r>
              <a:rPr lang="de-DE" baseline="30000" dirty="0"/>
              <a:t>®</a:t>
            </a:r>
            <a:r>
              <a:rPr lang="de-DE" dirty="0"/>
              <a:t> HCM</a:t>
            </a:r>
            <a:br>
              <a:rPr lang="de-DE" dirty="0"/>
            </a:br>
            <a:r>
              <a:rPr lang="de-DE" u="sng" dirty="0"/>
              <a:t>mit</a:t>
            </a:r>
            <a:r>
              <a:rPr lang="de-DE" dirty="0"/>
              <a:t> </a:t>
            </a:r>
            <a:r>
              <a:rPr lang="de-DE" dirty="0" err="1"/>
              <a:t>Document</a:t>
            </a:r>
            <a:r>
              <a:rPr lang="de-DE" dirty="0"/>
              <a:t> </a:t>
            </a:r>
            <a:r>
              <a:rPr lang="de-DE" dirty="0" err="1"/>
              <a:t>Builder</a:t>
            </a:r>
            <a:r>
              <a:rPr lang="de-DE" dirty="0"/>
              <a:t>™ </a:t>
            </a:r>
          </a:p>
        </p:txBody>
      </p:sp>
    </p:spTree>
    <p:extLst>
      <p:ext uri="{BB962C8B-B14F-4D97-AF65-F5344CB8AC3E}">
        <p14:creationId xmlns:p14="http://schemas.microsoft.com/office/powerpoint/2010/main" val="372290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474;p871">
            <a:extLst>
              <a:ext uri="{FF2B5EF4-FFF2-40B4-BE49-F238E27FC236}">
                <a16:creationId xmlns:a16="http://schemas.microsoft.com/office/drawing/2014/main" id="{B6760E32-1B86-2DE0-C101-3C0E8F6CD70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312" y="1335807"/>
            <a:ext cx="6840760" cy="46218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el 3">
            <a:extLst>
              <a:ext uri="{FF2B5EF4-FFF2-40B4-BE49-F238E27FC236}">
                <a16:creationId xmlns:a16="http://schemas.microsoft.com/office/drawing/2014/main" id="{4BA0D34F-01B2-4B95-5532-8A8BAEA617A1}"/>
              </a:ext>
            </a:extLst>
          </p:cNvPr>
          <p:cNvSpPr txBox="1">
            <a:spLocks/>
          </p:cNvSpPr>
          <p:nvPr/>
        </p:nvSpPr>
        <p:spPr>
          <a:xfrm>
            <a:off x="608400" y="432000"/>
            <a:ext cx="10972800" cy="84423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293A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de-DE" dirty="0"/>
              <a:t> </a:t>
            </a:r>
            <a:r>
              <a:rPr lang="de-DE" dirty="0" err="1"/>
              <a:t>Document</a:t>
            </a:r>
            <a:r>
              <a:rPr lang="de-DE" dirty="0"/>
              <a:t> </a:t>
            </a:r>
            <a:r>
              <a:rPr lang="de-DE" dirty="0" err="1"/>
              <a:t>Builder</a:t>
            </a:r>
            <a:r>
              <a:rPr lang="de-DE" dirty="0"/>
              <a:t>™ 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10DFCB0-47AF-9CC7-05A9-82E9E5D2F20A}"/>
              </a:ext>
            </a:extLst>
          </p:cNvPr>
          <p:cNvGrpSpPr/>
          <p:nvPr/>
        </p:nvGrpSpPr>
        <p:grpSpPr>
          <a:xfrm>
            <a:off x="9359348" y="0"/>
            <a:ext cx="2832651" cy="6858000"/>
            <a:chOff x="9359348" y="0"/>
            <a:chExt cx="2832651" cy="685800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6A8050F8-83F1-D879-3968-18BA5DF9F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6767"/>
            <a:stretch/>
          </p:blipFill>
          <p:spPr>
            <a:xfrm>
              <a:off x="9359348" y="0"/>
              <a:ext cx="2832651" cy="6858000"/>
            </a:xfrm>
            <a:prstGeom prst="rect">
              <a:avLst/>
            </a:prstGeom>
          </p:spPr>
        </p:pic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AD885A93-11DF-905A-AD7F-CF64B9BA4B0F}"/>
                </a:ext>
              </a:extLst>
            </p:cNvPr>
            <p:cNvSpPr/>
            <p:nvPr/>
          </p:nvSpPr>
          <p:spPr>
            <a:xfrm>
              <a:off x="9359348" y="0"/>
              <a:ext cx="2832651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3FAD87D7-6C8A-B969-6D52-89CC23250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94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8634D-2663-5F09-6021-83D279495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108EC795-3213-4F13-C40A-4F0A04B28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0972800" cy="844230"/>
          </a:xfrm>
        </p:spPr>
        <p:txBody>
          <a:bodyPr/>
          <a:lstStyle/>
          <a:p>
            <a:r>
              <a:rPr lang="de-DE" dirty="0" err="1"/>
              <a:t>Centric</a:t>
            </a:r>
            <a:r>
              <a:rPr lang="de-DE" dirty="0"/>
              <a:t> </a:t>
            </a:r>
            <a:r>
              <a:rPr lang="de-DE" dirty="0" err="1"/>
              <a:t>Employee</a:t>
            </a:r>
            <a:r>
              <a:rPr lang="de-DE" dirty="0"/>
              <a:t> File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862F07-2A15-6A5B-BD93-F36517BE81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9" b="13043"/>
          <a:stretch/>
        </p:blipFill>
        <p:spPr>
          <a:xfrm>
            <a:off x="-879" y="2348880"/>
            <a:ext cx="12192879" cy="2952328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2EF0A905-458C-28EF-F5D4-FC7994AADC95}"/>
              </a:ext>
            </a:extLst>
          </p:cNvPr>
          <p:cNvSpPr/>
          <p:nvPr/>
        </p:nvSpPr>
        <p:spPr>
          <a:xfrm>
            <a:off x="0" y="2348880"/>
            <a:ext cx="12192000" cy="2952328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FA47BF-50E2-EAD3-C147-0C6A4E0401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7" t="9140" r="7" b="34496"/>
          <a:stretch/>
        </p:blipFill>
        <p:spPr>
          <a:xfrm>
            <a:off x="-879" y="2492896"/>
            <a:ext cx="12200268" cy="2664296"/>
          </a:xfrm>
          <a:prstGeom prst="rect">
            <a:avLst/>
          </a:prstGeom>
          <a:ln>
            <a:noFill/>
          </a:ln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0AF35CE-2BD9-2DF8-DEAD-5BC7467D4D8A}"/>
              </a:ext>
            </a:extLst>
          </p:cNvPr>
          <p:cNvSpPr txBox="1">
            <a:spLocks/>
          </p:cNvSpPr>
          <p:nvPr/>
        </p:nvSpPr>
        <p:spPr>
          <a:xfrm>
            <a:off x="695400" y="1129735"/>
            <a:ext cx="6624736" cy="6430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105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▪"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Personalakte</a:t>
            </a:r>
            <a:r>
              <a:rPr lang="en-US" dirty="0"/>
              <a:t> für SAP SuccessFactors</a:t>
            </a:r>
            <a:r>
              <a:rPr lang="en-US" baseline="30000" dirty="0"/>
              <a:t>®</a:t>
            </a:r>
            <a:r>
              <a:rPr lang="en-US" dirty="0"/>
              <a:t> und SAP</a:t>
            </a:r>
            <a:r>
              <a:rPr lang="en-US" baseline="30000" dirty="0"/>
              <a:t>®</a:t>
            </a:r>
            <a:r>
              <a:rPr lang="en-US" dirty="0"/>
              <a:t> HCM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7C95F91-4EE8-DF36-8B28-E67076DBA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8448" y="6196308"/>
            <a:ext cx="1231730" cy="34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2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C2B9C63-7D4E-6155-1898-88124506F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76"/>
          <a:stretch/>
        </p:blipFill>
        <p:spPr>
          <a:xfrm>
            <a:off x="608401" y="1335704"/>
            <a:ext cx="8943984" cy="4469559"/>
          </a:xfrm>
          <a:prstGeom prst="rect">
            <a:avLst/>
          </a:prstGeom>
        </p:spPr>
      </p:pic>
      <p:sp>
        <p:nvSpPr>
          <p:cNvPr id="3" name="Titel 3">
            <a:extLst>
              <a:ext uri="{FF2B5EF4-FFF2-40B4-BE49-F238E27FC236}">
                <a16:creationId xmlns:a16="http://schemas.microsoft.com/office/drawing/2014/main" id="{5D875EFC-0B89-044B-248D-A43DE521241A}"/>
              </a:ext>
            </a:extLst>
          </p:cNvPr>
          <p:cNvSpPr txBox="1">
            <a:spLocks/>
          </p:cNvSpPr>
          <p:nvPr/>
        </p:nvSpPr>
        <p:spPr>
          <a:xfrm>
            <a:off x="608400" y="432000"/>
            <a:ext cx="10972800" cy="84423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293A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de-DE" dirty="0"/>
              <a:t>Überblick </a:t>
            </a:r>
            <a:r>
              <a:rPr lang="de-DE" dirty="0" err="1"/>
              <a:t>Centric</a:t>
            </a:r>
            <a:r>
              <a:rPr lang="de-DE" dirty="0"/>
              <a:t> </a:t>
            </a:r>
            <a:r>
              <a:rPr lang="de-DE" dirty="0" err="1"/>
              <a:t>Employee</a:t>
            </a:r>
            <a:r>
              <a:rPr lang="de-DE" dirty="0"/>
              <a:t> File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9D0AAE37-322E-CF4F-C2E2-7BBABE02BA21}"/>
              </a:ext>
            </a:extLst>
          </p:cNvPr>
          <p:cNvGrpSpPr/>
          <p:nvPr/>
        </p:nvGrpSpPr>
        <p:grpSpPr>
          <a:xfrm>
            <a:off x="9359348" y="0"/>
            <a:ext cx="2832651" cy="6858000"/>
            <a:chOff x="9359348" y="0"/>
            <a:chExt cx="2832651" cy="6858000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C4F66F8F-6293-27A1-17F4-53995BFBA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6767"/>
            <a:stretch/>
          </p:blipFill>
          <p:spPr>
            <a:xfrm>
              <a:off x="9359348" y="0"/>
              <a:ext cx="2832651" cy="6858000"/>
            </a:xfrm>
            <a:prstGeom prst="rect">
              <a:avLst/>
            </a:prstGeom>
          </p:spPr>
        </p:pic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6B447EA6-A640-7ADB-A2FD-E21FC8729E00}"/>
                </a:ext>
              </a:extLst>
            </p:cNvPr>
            <p:cNvSpPr/>
            <p:nvPr/>
          </p:nvSpPr>
          <p:spPr>
            <a:xfrm>
              <a:off x="9359348" y="0"/>
              <a:ext cx="2832651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4DCEBBE4-4D49-9476-2731-D7471EA81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78F84F12-B63D-F65E-0E5E-EE06743607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128448" y="6196308"/>
            <a:ext cx="1231730" cy="34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90417-7B6F-A198-9872-4CED186D9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!! Picture">
            <a:extLst>
              <a:ext uri="{FF2B5EF4-FFF2-40B4-BE49-F238E27FC236}">
                <a16:creationId xmlns:a16="http://schemas.microsoft.com/office/drawing/2014/main" id="{661695D8-8F86-9483-65C2-4575535A1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9" b="13043"/>
          <a:stretch/>
        </p:blipFill>
        <p:spPr>
          <a:xfrm>
            <a:off x="-879" y="2348880"/>
            <a:ext cx="12192879" cy="2952328"/>
          </a:xfrm>
          <a:prstGeom prst="rect">
            <a:avLst/>
          </a:prstGeom>
        </p:spPr>
      </p:pic>
      <p:sp>
        <p:nvSpPr>
          <p:cNvPr id="11" name="!! Rectangle">
            <a:extLst>
              <a:ext uri="{FF2B5EF4-FFF2-40B4-BE49-F238E27FC236}">
                <a16:creationId xmlns:a16="http://schemas.microsoft.com/office/drawing/2014/main" id="{E5615A53-D724-223E-9227-C7381314152E}"/>
              </a:ext>
            </a:extLst>
          </p:cNvPr>
          <p:cNvSpPr/>
          <p:nvPr/>
        </p:nvSpPr>
        <p:spPr>
          <a:xfrm>
            <a:off x="0" y="2348880"/>
            <a:ext cx="12192000" cy="2952328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9">
            <a:extLst>
              <a:ext uri="{FF2B5EF4-FFF2-40B4-BE49-F238E27FC236}">
                <a16:creationId xmlns:a16="http://schemas.microsoft.com/office/drawing/2014/main" id="{107EF90D-BC50-EFC1-2CA8-C814E095CD53}"/>
              </a:ext>
            </a:extLst>
          </p:cNvPr>
          <p:cNvSpPr txBox="1">
            <a:spLocks/>
          </p:cNvSpPr>
          <p:nvPr/>
        </p:nvSpPr>
        <p:spPr bwMode="auto">
          <a:xfrm>
            <a:off x="551384" y="476672"/>
            <a:ext cx="10972800" cy="8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Live Demo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7298DB9-2A05-CB7B-58FF-77AD69A99EED}"/>
              </a:ext>
            </a:extLst>
          </p:cNvPr>
          <p:cNvSpPr txBox="1">
            <a:spLocks/>
          </p:cNvSpPr>
          <p:nvPr/>
        </p:nvSpPr>
        <p:spPr>
          <a:xfrm>
            <a:off x="695400" y="1129735"/>
            <a:ext cx="6624736" cy="6430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105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▪"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Query Manager™ </a:t>
            </a:r>
            <a:r>
              <a:rPr lang="en-US" dirty="0" err="1"/>
              <a:t>inkl</a:t>
            </a:r>
            <a:r>
              <a:rPr lang="en-US" dirty="0"/>
              <a:t>. Add-Ons + Centric Employee File</a:t>
            </a:r>
          </a:p>
        </p:txBody>
      </p:sp>
    </p:spTree>
    <p:extLst>
      <p:ext uri="{BB962C8B-B14F-4D97-AF65-F5344CB8AC3E}">
        <p14:creationId xmlns:p14="http://schemas.microsoft.com/office/powerpoint/2010/main" val="401850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671247FF-1FF0-D790-DCF0-C70EA5C0C0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" r="11"/>
          <a:stretch/>
        </p:blipFill>
        <p:spPr>
          <a:xfrm>
            <a:off x="0" y="0"/>
            <a:ext cx="12192000" cy="558924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DA5F49E3-83AC-835A-66AC-D03252E85D34}"/>
              </a:ext>
            </a:extLst>
          </p:cNvPr>
          <p:cNvSpPr/>
          <p:nvPr/>
        </p:nvSpPr>
        <p:spPr>
          <a:xfrm>
            <a:off x="0" y="0"/>
            <a:ext cx="12192000" cy="558924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851D016-F842-DC31-0922-AE1753A38A09}"/>
              </a:ext>
            </a:extLst>
          </p:cNvPr>
          <p:cNvSpPr txBox="1"/>
          <p:nvPr/>
        </p:nvSpPr>
        <p:spPr>
          <a:xfrm>
            <a:off x="2266199" y="5872189"/>
            <a:ext cx="7632848" cy="68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EPI-USE Labs GmbH | 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Altrottstr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31  | 69190 Walldorf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Sitz der Gesellschaft: Walldorf, Deutschland | Geschäftsführer: Henrik Stammer, Lars Fuchs</a:t>
            </a:r>
            <a:b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Amtsgericht Mannheim HRB710994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9626A1C-0EE0-8D1F-5B4A-0A1494DA4E19}"/>
              </a:ext>
            </a:extLst>
          </p:cNvPr>
          <p:cNvSpPr txBox="1"/>
          <p:nvPr/>
        </p:nvSpPr>
        <p:spPr>
          <a:xfrm>
            <a:off x="2279576" y="4881934"/>
            <a:ext cx="4738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</a:rPr>
              <a:t>Vielen Dank!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4A6D5C1-A072-A20E-EB09-6C6E997DF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09" y="5067320"/>
            <a:ext cx="1420980" cy="14209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8F0CCCE-91CE-5EC6-4B6A-C1B1239C7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8" y="2780928"/>
            <a:ext cx="2277210" cy="227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6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448E2F5-2A07-D877-E3D8-156790C831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77FAC7D1-557B-4D91-831B-CC3829D624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8E03A4-5FC0-1941-9C40-F2ABE4F171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30E95-9402-FA4B-B6DF-26932FA866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7528" y="2972914"/>
            <a:ext cx="6131285" cy="3408413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de-DE" sz="1600" noProof="0" dirty="0">
                <a:solidFill>
                  <a:schemeClr val="bg1"/>
                </a:solidFill>
              </a:rPr>
              <a:t>Welche Herausforderung treten im SAP HCM </a:t>
            </a:r>
            <a:br>
              <a:rPr lang="de-DE" sz="1600" noProof="0" dirty="0">
                <a:solidFill>
                  <a:schemeClr val="bg1"/>
                </a:solidFill>
              </a:rPr>
            </a:br>
            <a:r>
              <a:rPr lang="de-DE" sz="1600" noProof="0" dirty="0">
                <a:solidFill>
                  <a:schemeClr val="bg1"/>
                </a:solidFill>
              </a:rPr>
              <a:t>Reporting auf?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de-DE" sz="1600" noProof="0" dirty="0">
                <a:solidFill>
                  <a:schemeClr val="bg1"/>
                </a:solidFill>
              </a:rPr>
              <a:t>Query Manager™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Document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Builder</a:t>
            </a:r>
            <a:r>
              <a:rPr lang="de-DE" sz="1600" dirty="0">
                <a:solidFill>
                  <a:schemeClr val="bg1"/>
                </a:solidFill>
              </a:rPr>
              <a:t>™ 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de-DE" sz="1600" dirty="0" err="1">
                <a:solidFill>
                  <a:schemeClr val="bg1"/>
                </a:solidFill>
              </a:rPr>
              <a:t>Centric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Employee</a:t>
            </a:r>
            <a:r>
              <a:rPr lang="de-DE" sz="1600" dirty="0">
                <a:solidFill>
                  <a:schemeClr val="bg1"/>
                </a:solidFill>
              </a:rPr>
              <a:t> File (Digitale Personalakte für 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SAP SuccessFactors</a:t>
            </a:r>
            <a:r>
              <a:rPr lang="de-DE" sz="1600" baseline="30000" dirty="0">
                <a:solidFill>
                  <a:schemeClr val="bg1"/>
                </a:solidFill>
              </a:rPr>
              <a:t>®</a:t>
            </a:r>
            <a:r>
              <a:rPr lang="de-DE" sz="1600" dirty="0">
                <a:solidFill>
                  <a:schemeClr val="bg1"/>
                </a:solidFill>
              </a:rPr>
              <a:t> und SAP</a:t>
            </a:r>
            <a:r>
              <a:rPr lang="de-DE" sz="1600" baseline="30000" dirty="0">
                <a:solidFill>
                  <a:schemeClr val="bg1"/>
                </a:solidFill>
              </a:rPr>
              <a:t>®</a:t>
            </a:r>
            <a:r>
              <a:rPr lang="de-DE" sz="1600" dirty="0">
                <a:solidFill>
                  <a:schemeClr val="bg1"/>
                </a:solidFill>
              </a:rPr>
              <a:t> HCM)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Live Demo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endParaRPr lang="de-DE" sz="16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endParaRPr lang="de-DE" sz="16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endParaRPr lang="de-DE" sz="16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endParaRPr lang="de-DE" sz="16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803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A162B-DDD2-2AB0-FB4B-6B5F2D720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F06BD91-39C9-050D-19AB-F3C06D6DCC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87836" y="1125538"/>
            <a:ext cx="7561262" cy="2303462"/>
          </a:xfrm>
        </p:spPr>
        <p:txBody>
          <a:bodyPr/>
          <a:lstStyle>
            <a:lvl1pPr marL="0" indent="0">
              <a:buNone/>
              <a:defRPr>
                <a:solidFill>
                  <a:srgbClr val="00206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Lion Ullrich</a:t>
            </a:r>
          </a:p>
          <a:p>
            <a:pPr lvl="0"/>
            <a:r>
              <a:rPr lang="en-GB" dirty="0"/>
              <a:t>Consultant HXM</a:t>
            </a:r>
          </a:p>
          <a:p>
            <a:pPr lvl="0"/>
            <a:r>
              <a:rPr lang="en-GB" dirty="0"/>
              <a:t>lion.ullrich@epiuse.com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D0B4969-C3B4-3519-1110-13236CD72E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5811" y="3789363"/>
            <a:ext cx="5976293" cy="2159917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Lion Ullrich (B.Sc. </a:t>
            </a:r>
            <a:r>
              <a:rPr lang="en-GB" dirty="0" err="1"/>
              <a:t>Wirtschaftsinformatik</a:t>
            </a:r>
            <a:r>
              <a:rPr lang="en-GB" dirty="0"/>
              <a:t>) </a:t>
            </a:r>
            <a:r>
              <a:rPr lang="en-GB" dirty="0" err="1"/>
              <a:t>ist</a:t>
            </a:r>
            <a:r>
              <a:rPr lang="en-GB" dirty="0"/>
              <a:t> HXM Consultant </a:t>
            </a:r>
            <a:r>
              <a:rPr lang="en-GB" dirty="0" err="1"/>
              <a:t>bei</a:t>
            </a:r>
            <a:r>
              <a:rPr lang="en-GB" dirty="0"/>
              <a:t> EPI-USE Labs.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Rahmen</a:t>
            </a:r>
            <a:r>
              <a:rPr lang="en-GB" dirty="0"/>
              <a:t> seines </a:t>
            </a:r>
            <a:r>
              <a:rPr lang="en-GB" dirty="0" err="1"/>
              <a:t>Dualen</a:t>
            </a:r>
            <a:r>
              <a:rPr lang="en-GB" dirty="0"/>
              <a:t> </a:t>
            </a:r>
            <a:r>
              <a:rPr lang="en-GB" dirty="0" err="1"/>
              <a:t>Studiums</a:t>
            </a:r>
            <a:r>
              <a:rPr lang="en-GB" dirty="0"/>
              <a:t> </a:t>
            </a:r>
            <a:r>
              <a:rPr lang="en-GB" dirty="0" err="1"/>
              <a:t>zum</a:t>
            </a:r>
            <a:r>
              <a:rPr lang="en-GB" dirty="0"/>
              <a:t> </a:t>
            </a:r>
            <a:r>
              <a:rPr lang="en-GB" dirty="0" err="1"/>
              <a:t>Wirtschaftsinformatiker</a:t>
            </a:r>
            <a:r>
              <a:rPr lang="en-GB" dirty="0"/>
              <a:t> hat er </a:t>
            </a:r>
            <a:r>
              <a:rPr lang="en-GB" dirty="0" err="1"/>
              <a:t>sich</a:t>
            </a:r>
            <a:r>
              <a:rPr lang="en-GB" dirty="0"/>
              <a:t> </a:t>
            </a:r>
            <a:r>
              <a:rPr lang="en-GB" dirty="0" err="1"/>
              <a:t>seit</a:t>
            </a:r>
            <a:r>
              <a:rPr lang="en-GB" dirty="0"/>
              <a:t> 2017 </a:t>
            </a:r>
            <a:r>
              <a:rPr lang="en-GB" dirty="0" err="1"/>
              <a:t>mit</a:t>
            </a:r>
            <a:r>
              <a:rPr lang="en-GB" dirty="0"/>
              <a:t> den </a:t>
            </a:r>
            <a:r>
              <a:rPr lang="en-GB" dirty="0" err="1"/>
              <a:t>Themen</a:t>
            </a:r>
            <a:r>
              <a:rPr lang="en-GB" dirty="0"/>
              <a:t> SAP HCM Reporting, HCM </a:t>
            </a:r>
            <a:r>
              <a:rPr lang="en-GB" dirty="0" err="1"/>
              <a:t>Abweichungsanalysen</a:t>
            </a:r>
            <a:r>
              <a:rPr lang="en-GB" dirty="0"/>
              <a:t> und DSGVO/GDPR Compliance </a:t>
            </a:r>
            <a:r>
              <a:rPr lang="en-GB" dirty="0" err="1"/>
              <a:t>beschäftigt</a:t>
            </a:r>
            <a:r>
              <a:rPr lang="en-GB" dirty="0"/>
              <a:t>. Sein </a:t>
            </a:r>
            <a:r>
              <a:rPr lang="en-GB" dirty="0" err="1"/>
              <a:t>Fokus</a:t>
            </a:r>
            <a:r>
              <a:rPr lang="en-GB" dirty="0"/>
              <a:t> </a:t>
            </a:r>
            <a:r>
              <a:rPr lang="en-GB" dirty="0" err="1"/>
              <a:t>liegt</a:t>
            </a:r>
            <a:r>
              <a:rPr lang="en-GB" dirty="0"/>
              <a:t> auf den SAP</a:t>
            </a:r>
            <a:r>
              <a:rPr lang="en-GB" baseline="30000" dirty="0"/>
              <a:t>®</a:t>
            </a:r>
            <a:r>
              <a:rPr lang="en-GB" dirty="0"/>
              <a:t> HCM Reporting Tools Query Manager™, Excel Add-In und Analytics Connector.</a:t>
            </a:r>
          </a:p>
          <a:p>
            <a:pPr lvl="0"/>
            <a:r>
              <a:rPr lang="en-GB" dirty="0"/>
              <a:t>Seine Skills und </a:t>
            </a:r>
            <a:r>
              <a:rPr lang="en-GB" dirty="0" err="1"/>
              <a:t>Kompetenzen</a:t>
            </a:r>
            <a:r>
              <a:rPr lang="en-GB" dirty="0"/>
              <a:t> </a:t>
            </a:r>
            <a:r>
              <a:rPr lang="en-GB" dirty="0" err="1"/>
              <a:t>liegen</a:t>
            </a:r>
            <a:r>
              <a:rPr lang="en-GB" dirty="0"/>
              <a:t> </a:t>
            </a:r>
            <a:r>
              <a:rPr lang="en-GB" dirty="0" err="1"/>
              <a:t>insbesondere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Bereich</a:t>
            </a:r>
            <a:r>
              <a:rPr lang="en-GB" dirty="0"/>
              <a:t> der </a:t>
            </a:r>
            <a:r>
              <a:rPr lang="en-GB" dirty="0" err="1"/>
              <a:t>Datenauswertung</a:t>
            </a:r>
            <a:r>
              <a:rPr lang="en-GB" dirty="0"/>
              <a:t> und -</a:t>
            </a:r>
            <a:r>
              <a:rPr lang="en-GB" dirty="0" err="1"/>
              <a:t>aufbereitung</a:t>
            </a:r>
            <a:r>
              <a:rPr lang="en-GB" dirty="0"/>
              <a:t> (Excel, Power BI, Power Query, SAP Analytics Cloud).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Fokus</a:t>
            </a:r>
            <a:r>
              <a:rPr lang="en-GB" dirty="0"/>
              <a:t> </a:t>
            </a:r>
            <a:r>
              <a:rPr lang="en-GB" dirty="0" err="1"/>
              <a:t>stehen</a:t>
            </a:r>
            <a:r>
              <a:rPr lang="en-GB" dirty="0"/>
              <a:t> die </a:t>
            </a:r>
            <a:r>
              <a:rPr lang="en-GB" dirty="0" err="1"/>
              <a:t>Bereiche</a:t>
            </a:r>
            <a:r>
              <a:rPr lang="en-GB" dirty="0"/>
              <a:t> SAP</a:t>
            </a:r>
            <a:r>
              <a:rPr lang="en-GB" baseline="30000" dirty="0"/>
              <a:t>®</a:t>
            </a:r>
            <a:r>
              <a:rPr lang="en-GB" dirty="0"/>
              <a:t> HCM PA, PY, PT, OM </a:t>
            </a:r>
            <a:r>
              <a:rPr lang="en-GB" dirty="0" err="1"/>
              <a:t>sowie</a:t>
            </a:r>
            <a:r>
              <a:rPr lang="en-GB" dirty="0"/>
              <a:t> SAP SuccessFactors</a:t>
            </a:r>
            <a:r>
              <a:rPr lang="en-GB" baseline="30000" dirty="0"/>
              <a:t>®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A14E380-994A-2374-786E-5984396AD394}"/>
              </a:ext>
            </a:extLst>
          </p:cNvPr>
          <p:cNvSpPr/>
          <p:nvPr/>
        </p:nvSpPr>
        <p:spPr>
          <a:xfrm>
            <a:off x="1055315" y="1124744"/>
            <a:ext cx="1944216" cy="23042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pic>
        <p:nvPicPr>
          <p:cNvPr id="6" name="Grafik 5" descr="Ein Bild, das Person, Menschliches Gesicht, Lächeln, Kleidung enthält.&#10;&#10;KI-generierte Inhalte können fehlerhaft sein.">
            <a:extLst>
              <a:ext uri="{FF2B5EF4-FFF2-40B4-BE49-F238E27FC236}">
                <a16:creationId xmlns:a16="http://schemas.microsoft.com/office/drawing/2014/main" id="{8FD518CF-BFD9-8D70-F0AD-1FD86C5936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87" b="5537"/>
          <a:stretch/>
        </p:blipFill>
        <p:spPr>
          <a:xfrm>
            <a:off x="1055811" y="1125539"/>
            <a:ext cx="1943845" cy="2303462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B4B4EF1-B414-ABBB-3490-0E578B64D8DB}"/>
              </a:ext>
            </a:extLst>
          </p:cNvPr>
          <p:cNvGrpSpPr/>
          <p:nvPr/>
        </p:nvGrpSpPr>
        <p:grpSpPr>
          <a:xfrm>
            <a:off x="7248128" y="0"/>
            <a:ext cx="4943872" cy="6858000"/>
            <a:chOff x="7248128" y="0"/>
            <a:chExt cx="4943872" cy="685800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CA1B374-974E-C18E-0E85-0552ECA1A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9450"/>
            <a:stretch/>
          </p:blipFill>
          <p:spPr>
            <a:xfrm>
              <a:off x="7248128" y="0"/>
              <a:ext cx="4943872" cy="6858000"/>
            </a:xfrm>
            <a:prstGeom prst="rect">
              <a:avLst/>
            </a:prstGeom>
          </p:spPr>
        </p:pic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800C117B-2F50-2B7E-F750-1C193BBFCA0B}"/>
                </a:ext>
              </a:extLst>
            </p:cNvPr>
            <p:cNvSpPr/>
            <p:nvPr/>
          </p:nvSpPr>
          <p:spPr>
            <a:xfrm>
              <a:off x="7248128" y="0"/>
              <a:ext cx="4943872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D88B616-ADDE-5879-88A9-C892DCD96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227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B64D7-884B-463C-2B13-2DA8D2251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768D915-E562-7DF8-8A64-29342B4E16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9" b="13043"/>
          <a:stretch/>
        </p:blipFill>
        <p:spPr>
          <a:xfrm>
            <a:off x="-879" y="2348880"/>
            <a:ext cx="12192879" cy="2952328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7F4C8575-174D-D337-91AF-FE30BFE0F7C8}"/>
              </a:ext>
            </a:extLst>
          </p:cNvPr>
          <p:cNvSpPr/>
          <p:nvPr/>
        </p:nvSpPr>
        <p:spPr>
          <a:xfrm>
            <a:off x="0" y="2348880"/>
            <a:ext cx="12192000" cy="2952328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oogle Shape;9019;p841">
            <a:extLst>
              <a:ext uri="{FF2B5EF4-FFF2-40B4-BE49-F238E27FC236}">
                <a16:creationId xmlns:a16="http://schemas.microsoft.com/office/drawing/2014/main" id="{20699EC5-78CF-2073-9B65-214A668F679A}"/>
              </a:ext>
            </a:extLst>
          </p:cNvPr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4" b="44187"/>
          <a:stretch/>
        </p:blipFill>
        <p:spPr>
          <a:xfrm flipH="1">
            <a:off x="-884" y="2492895"/>
            <a:ext cx="12191999" cy="26642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E4D64D2-E74C-903B-A11E-4C3164930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476672"/>
            <a:ext cx="10972800" cy="844230"/>
          </a:xfrm>
        </p:spPr>
        <p:txBody>
          <a:bodyPr/>
          <a:lstStyle/>
          <a:p>
            <a:r>
              <a:rPr lang="de-DE" dirty="0"/>
              <a:t>Query Manager™</a:t>
            </a:r>
          </a:p>
        </p:txBody>
      </p:sp>
    </p:spTree>
    <p:extLst>
      <p:ext uri="{BB962C8B-B14F-4D97-AF65-F5344CB8AC3E}">
        <p14:creationId xmlns:p14="http://schemas.microsoft.com/office/powerpoint/2010/main" val="5101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9156;p850">
            <a:extLst>
              <a:ext uri="{FF2B5EF4-FFF2-40B4-BE49-F238E27FC236}">
                <a16:creationId xmlns:a16="http://schemas.microsoft.com/office/drawing/2014/main" id="{3518767E-8FBA-669D-8300-9B0978D494DC}"/>
              </a:ext>
            </a:extLst>
          </p:cNvPr>
          <p:cNvGrpSpPr/>
          <p:nvPr/>
        </p:nvGrpSpPr>
        <p:grpSpPr>
          <a:xfrm>
            <a:off x="1173234" y="1988840"/>
            <a:ext cx="9836751" cy="2629375"/>
            <a:chOff x="874650" y="2358844"/>
            <a:chExt cx="7377563" cy="1972031"/>
          </a:xfrm>
        </p:grpSpPr>
        <p:sp>
          <p:nvSpPr>
            <p:cNvPr id="23" name="Google Shape;9157;p850">
              <a:extLst>
                <a:ext uri="{FF2B5EF4-FFF2-40B4-BE49-F238E27FC236}">
                  <a16:creationId xmlns:a16="http://schemas.microsoft.com/office/drawing/2014/main" id="{C66873BF-B817-1405-05DB-D6686CAF3844}"/>
                </a:ext>
              </a:extLst>
            </p:cNvPr>
            <p:cNvSpPr/>
            <p:nvPr/>
          </p:nvSpPr>
          <p:spPr>
            <a:xfrm>
              <a:off x="3579163" y="3133275"/>
              <a:ext cx="2011800" cy="11976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F3F3F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dirty="0">
                <a:latin typeface="Verdana" panose="020B0604030504040204" pitchFamily="34" charset="0"/>
              </a:endParaRPr>
            </a:p>
          </p:txBody>
        </p:sp>
        <p:sp>
          <p:nvSpPr>
            <p:cNvPr id="24" name="Google Shape;9158;p850">
              <a:extLst>
                <a:ext uri="{FF2B5EF4-FFF2-40B4-BE49-F238E27FC236}">
                  <a16:creationId xmlns:a16="http://schemas.microsoft.com/office/drawing/2014/main" id="{A5753073-29FA-FE02-9F5C-671734407679}"/>
                </a:ext>
              </a:extLst>
            </p:cNvPr>
            <p:cNvSpPr/>
            <p:nvPr/>
          </p:nvSpPr>
          <p:spPr>
            <a:xfrm>
              <a:off x="6240413" y="3133275"/>
              <a:ext cx="2011800" cy="11976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F3F3F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dirty="0">
                <a:latin typeface="Verdana" panose="020B0604030504040204" pitchFamily="34" charset="0"/>
              </a:endParaRPr>
            </a:p>
          </p:txBody>
        </p:sp>
        <p:sp>
          <p:nvSpPr>
            <p:cNvPr id="26" name="Google Shape;9160;p850">
              <a:extLst>
                <a:ext uri="{FF2B5EF4-FFF2-40B4-BE49-F238E27FC236}">
                  <a16:creationId xmlns:a16="http://schemas.microsoft.com/office/drawing/2014/main" id="{891AFC78-27F9-E263-A311-03F19C3D8239}"/>
                </a:ext>
              </a:extLst>
            </p:cNvPr>
            <p:cNvSpPr/>
            <p:nvPr/>
          </p:nvSpPr>
          <p:spPr>
            <a:xfrm>
              <a:off x="874650" y="3133275"/>
              <a:ext cx="2011800" cy="11976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F3F3F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dirty="0">
                <a:latin typeface="Verdana" panose="020B0604030504040204" pitchFamily="34" charset="0"/>
              </a:endParaRPr>
            </a:p>
          </p:txBody>
        </p:sp>
        <p:grpSp>
          <p:nvGrpSpPr>
            <p:cNvPr id="27" name="Google Shape;9161;p850">
              <a:extLst>
                <a:ext uri="{FF2B5EF4-FFF2-40B4-BE49-F238E27FC236}">
                  <a16:creationId xmlns:a16="http://schemas.microsoft.com/office/drawing/2014/main" id="{290F1DCC-A688-2A3A-7646-BA0EA76187DE}"/>
                </a:ext>
              </a:extLst>
            </p:cNvPr>
            <p:cNvGrpSpPr/>
            <p:nvPr/>
          </p:nvGrpSpPr>
          <p:grpSpPr>
            <a:xfrm>
              <a:off x="6763965" y="2361513"/>
              <a:ext cx="948900" cy="948900"/>
              <a:chOff x="6763965" y="2361513"/>
              <a:chExt cx="948900" cy="948900"/>
            </a:xfrm>
          </p:grpSpPr>
          <p:sp>
            <p:nvSpPr>
              <p:cNvPr id="37" name="Google Shape;9162;p850">
                <a:extLst>
                  <a:ext uri="{FF2B5EF4-FFF2-40B4-BE49-F238E27FC236}">
                    <a16:creationId xmlns:a16="http://schemas.microsoft.com/office/drawing/2014/main" id="{6BA63412-106A-23A5-8E86-98D970F32704}"/>
                  </a:ext>
                </a:extLst>
              </p:cNvPr>
              <p:cNvSpPr/>
              <p:nvPr/>
            </p:nvSpPr>
            <p:spPr>
              <a:xfrm>
                <a:off x="6763965" y="2361513"/>
                <a:ext cx="948900" cy="948900"/>
              </a:xfrm>
              <a:prstGeom prst="ellipse">
                <a:avLst/>
              </a:prstGeom>
              <a:gradFill>
                <a:gsLst>
                  <a:gs pos="0">
                    <a:srgbClr val="FFFFFF"/>
                  </a:gs>
                  <a:gs pos="100000">
                    <a:srgbClr val="F3F3F3"/>
                  </a:gs>
                </a:gsLst>
                <a:lin ang="5400012" scaled="0"/>
              </a:gradFill>
              <a:ln w="9525" cap="flat" cmpd="sng">
                <a:solidFill>
                  <a:srgbClr val="00206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114300" dist="57150" dir="7320000" algn="bl" rotWithShape="0">
                  <a:srgbClr val="000000">
                    <a:alpha val="52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dirty="0">
                  <a:latin typeface="Verdana" panose="020B0604030504040204" pitchFamily="34" charset="0"/>
                </a:endParaRPr>
              </a:p>
            </p:txBody>
          </p:sp>
          <p:pic>
            <p:nvPicPr>
              <p:cNvPr id="38" name="Google Shape;9163;p850">
                <a:extLst>
                  <a:ext uri="{FF2B5EF4-FFF2-40B4-BE49-F238E27FC236}">
                    <a16:creationId xmlns:a16="http://schemas.microsoft.com/office/drawing/2014/main" id="{3E439B6C-F99A-D545-3716-2E5E57CD01DA}"/>
                  </a:ext>
                </a:extLst>
              </p:cNvPr>
              <p:cNvPicPr preferRelativeResize="0"/>
              <p:nvPr/>
            </p:nvPicPr>
            <p:blipFill rotWithShape="1">
              <a:blip r:embed="rId2" cstate="print">
                <a:alphaModFix/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709" b="1709"/>
              <a:stretch/>
            </p:blipFill>
            <p:spPr>
              <a:xfrm>
                <a:off x="6972900" y="2558636"/>
                <a:ext cx="596025" cy="55467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" name="Google Shape;9164;p850">
              <a:extLst>
                <a:ext uri="{FF2B5EF4-FFF2-40B4-BE49-F238E27FC236}">
                  <a16:creationId xmlns:a16="http://schemas.microsoft.com/office/drawing/2014/main" id="{C0773882-DA96-347D-C373-6117402955A3}"/>
                </a:ext>
              </a:extLst>
            </p:cNvPr>
            <p:cNvGrpSpPr/>
            <p:nvPr/>
          </p:nvGrpSpPr>
          <p:grpSpPr>
            <a:xfrm>
              <a:off x="4081265" y="2358844"/>
              <a:ext cx="977535" cy="951568"/>
              <a:chOff x="4081265" y="2358844"/>
              <a:chExt cx="977535" cy="951568"/>
            </a:xfrm>
          </p:grpSpPr>
          <p:sp>
            <p:nvSpPr>
              <p:cNvPr id="35" name="Google Shape;9165;p850">
                <a:extLst>
                  <a:ext uri="{FF2B5EF4-FFF2-40B4-BE49-F238E27FC236}">
                    <a16:creationId xmlns:a16="http://schemas.microsoft.com/office/drawing/2014/main" id="{544B0F18-25DA-5038-58BD-6CCF62DD2F46}"/>
                  </a:ext>
                </a:extLst>
              </p:cNvPr>
              <p:cNvSpPr/>
              <p:nvPr/>
            </p:nvSpPr>
            <p:spPr>
              <a:xfrm>
                <a:off x="4081265" y="2361513"/>
                <a:ext cx="948900" cy="948900"/>
              </a:xfrm>
              <a:prstGeom prst="ellipse">
                <a:avLst/>
              </a:prstGeom>
              <a:gradFill>
                <a:gsLst>
                  <a:gs pos="0">
                    <a:srgbClr val="FFFFFF"/>
                  </a:gs>
                  <a:gs pos="100000">
                    <a:srgbClr val="F3F3F3"/>
                  </a:gs>
                </a:gsLst>
                <a:lin ang="5400012" scaled="0"/>
              </a:gradFill>
              <a:ln w="9525" cap="flat" cmpd="sng">
                <a:solidFill>
                  <a:srgbClr val="00206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114300" dist="57150" dir="7320000" algn="bl" rotWithShape="0">
                  <a:srgbClr val="000000">
                    <a:alpha val="52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dirty="0">
                  <a:latin typeface="Verdana" panose="020B0604030504040204" pitchFamily="34" charset="0"/>
                </a:endParaRPr>
              </a:p>
            </p:txBody>
          </p:sp>
          <p:pic>
            <p:nvPicPr>
              <p:cNvPr id="36" name="Google Shape;9166;p850">
                <a:extLst>
                  <a:ext uri="{FF2B5EF4-FFF2-40B4-BE49-F238E27FC236}">
                    <a16:creationId xmlns:a16="http://schemas.microsoft.com/office/drawing/2014/main" id="{24E7C643-9C77-ABBC-2D0F-7D9000CE744B}"/>
                  </a:ext>
                </a:extLst>
              </p:cNvPr>
              <p:cNvPicPr preferRelativeResize="0"/>
              <p:nvPr/>
            </p:nvPicPr>
            <p:blipFill rotWithShape="1">
              <a:blip r:embed="rId3" cstate="print">
                <a:alphaModFix/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009" b="999"/>
              <a:stretch/>
            </p:blipFill>
            <p:spPr>
              <a:xfrm>
                <a:off x="4190300" y="2358844"/>
                <a:ext cx="868500" cy="80171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9" name="Google Shape;9167;p850">
              <a:extLst>
                <a:ext uri="{FF2B5EF4-FFF2-40B4-BE49-F238E27FC236}">
                  <a16:creationId xmlns:a16="http://schemas.microsoft.com/office/drawing/2014/main" id="{1BFBD04D-D3B3-F882-F73E-A1FBFA45731F}"/>
                </a:ext>
              </a:extLst>
            </p:cNvPr>
            <p:cNvSpPr/>
            <p:nvPr/>
          </p:nvSpPr>
          <p:spPr>
            <a:xfrm>
              <a:off x="1408127" y="2361513"/>
              <a:ext cx="948900" cy="948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F3F3F3"/>
                </a:gs>
              </a:gsLst>
              <a:lin ang="5400012" scaled="0"/>
            </a:gradFill>
            <a:ln w="9525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57150" dir="7320000" algn="bl" rotWithShape="0">
                <a:srgbClr val="000000">
                  <a:alpha val="5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dirty="0">
                <a:latin typeface="Verdana" panose="020B0604030504040204" pitchFamily="34" charset="0"/>
              </a:endParaRPr>
            </a:p>
          </p:txBody>
        </p:sp>
        <p:pic>
          <p:nvPicPr>
            <p:cNvPr id="30" name="Google Shape;9168;p850">
              <a:extLst>
                <a:ext uri="{FF2B5EF4-FFF2-40B4-BE49-F238E27FC236}">
                  <a16:creationId xmlns:a16="http://schemas.microsoft.com/office/drawing/2014/main" id="{5FFC1C5C-21CB-BE1C-6609-DF3E805230A7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06" r="406"/>
            <a:stretch/>
          </p:blipFill>
          <p:spPr>
            <a:xfrm>
              <a:off x="1499470" y="2471775"/>
              <a:ext cx="787385" cy="728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Google Shape;9169;p850">
              <a:extLst>
                <a:ext uri="{FF2B5EF4-FFF2-40B4-BE49-F238E27FC236}">
                  <a16:creationId xmlns:a16="http://schemas.microsoft.com/office/drawing/2014/main" id="{9081779B-FD04-7D81-87DF-920F47D7F0AF}"/>
                </a:ext>
              </a:extLst>
            </p:cNvPr>
            <p:cNvSpPr txBox="1"/>
            <p:nvPr/>
          </p:nvSpPr>
          <p:spPr>
            <a:xfrm>
              <a:off x="988950" y="3582675"/>
              <a:ext cx="1786800" cy="47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r>
                <a:rPr lang="de-DE" sz="1333" dirty="0">
                  <a:solidFill>
                    <a:srgbClr val="002060"/>
                  </a:solidFill>
                  <a:latin typeface="Verdana"/>
                  <a:ea typeface="Verdana"/>
                  <a:cs typeface="Verdana"/>
                  <a:sym typeface="Verdana"/>
                </a:rPr>
                <a:t>Datenquellen</a:t>
              </a:r>
              <a:endParaRPr sz="1333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33" name="Google Shape;9171;p850">
              <a:extLst>
                <a:ext uri="{FF2B5EF4-FFF2-40B4-BE49-F238E27FC236}">
                  <a16:creationId xmlns:a16="http://schemas.microsoft.com/office/drawing/2014/main" id="{579A2DF2-1E87-11E2-8996-CF274BC4A0A0}"/>
                </a:ext>
              </a:extLst>
            </p:cNvPr>
            <p:cNvCxnSpPr/>
            <p:nvPr/>
          </p:nvCxnSpPr>
          <p:spPr>
            <a:xfrm>
              <a:off x="2804325" y="3028500"/>
              <a:ext cx="868500" cy="0"/>
            </a:xfrm>
            <a:prstGeom prst="straightConnector1">
              <a:avLst/>
            </a:prstGeom>
            <a:noFill/>
            <a:ln w="9525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9172;p850">
              <a:extLst>
                <a:ext uri="{FF2B5EF4-FFF2-40B4-BE49-F238E27FC236}">
                  <a16:creationId xmlns:a16="http://schemas.microsoft.com/office/drawing/2014/main" id="{997C448C-8284-57D9-8E3C-B94534DA5B35}"/>
                </a:ext>
              </a:extLst>
            </p:cNvPr>
            <p:cNvCxnSpPr/>
            <p:nvPr/>
          </p:nvCxnSpPr>
          <p:spPr>
            <a:xfrm>
              <a:off x="5462825" y="3028500"/>
              <a:ext cx="868500" cy="0"/>
            </a:xfrm>
            <a:prstGeom prst="straightConnector1">
              <a:avLst/>
            </a:prstGeom>
            <a:noFill/>
            <a:ln w="9525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9" name="Google Shape;9173;p850">
            <a:extLst>
              <a:ext uri="{FF2B5EF4-FFF2-40B4-BE49-F238E27FC236}">
                <a16:creationId xmlns:a16="http://schemas.microsoft.com/office/drawing/2014/main" id="{12457FF4-6F37-4B50-0495-DC845CDC59C1}"/>
              </a:ext>
            </a:extLst>
          </p:cNvPr>
          <p:cNvSpPr txBox="1"/>
          <p:nvPr/>
        </p:nvSpPr>
        <p:spPr>
          <a:xfrm>
            <a:off x="1143000" y="5013176"/>
            <a:ext cx="9904800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de-DE" sz="1467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Als leistungsstarke, benutzerfreundliche und flexible Reporting-Lösung </a:t>
            </a:r>
            <a:br>
              <a:rPr lang="de-DE" sz="1467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de-DE" sz="1467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löst der Query Manager™ diese Herausforderungen.</a:t>
            </a:r>
          </a:p>
        </p:txBody>
      </p:sp>
      <p:sp>
        <p:nvSpPr>
          <p:cNvPr id="41" name="Google Shape;9169;p850">
            <a:extLst>
              <a:ext uri="{FF2B5EF4-FFF2-40B4-BE49-F238E27FC236}">
                <a16:creationId xmlns:a16="http://schemas.microsoft.com/office/drawing/2014/main" id="{0BF8BEB2-B09E-C9C5-680B-B089A12BBCAD}"/>
              </a:ext>
            </a:extLst>
          </p:cNvPr>
          <p:cNvSpPr txBox="1"/>
          <p:nvPr/>
        </p:nvSpPr>
        <p:spPr>
          <a:xfrm>
            <a:off x="4908401" y="3620615"/>
            <a:ext cx="23824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de-DE" sz="1333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Datenaufbereitung</a:t>
            </a:r>
            <a:endParaRPr sz="1333" dirty="0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" name="Google Shape;9169;p850">
            <a:extLst>
              <a:ext uri="{FF2B5EF4-FFF2-40B4-BE49-F238E27FC236}">
                <a16:creationId xmlns:a16="http://schemas.microsoft.com/office/drawing/2014/main" id="{2C286FEE-B4D5-8ED8-A7E5-3937BB7CA755}"/>
              </a:ext>
            </a:extLst>
          </p:cNvPr>
          <p:cNvSpPr txBox="1"/>
          <p:nvPr/>
        </p:nvSpPr>
        <p:spPr>
          <a:xfrm>
            <a:off x="8477585" y="3615575"/>
            <a:ext cx="23824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de-DE" sz="1333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Datenbereitstellung</a:t>
            </a:r>
            <a:endParaRPr sz="1333" dirty="0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898ABA0-27E4-AE39-03EB-BC3BF69D87C9}"/>
              </a:ext>
            </a:extLst>
          </p:cNvPr>
          <p:cNvSpPr txBox="1">
            <a:spLocks/>
          </p:cNvSpPr>
          <p:nvPr/>
        </p:nvSpPr>
        <p:spPr>
          <a:xfrm>
            <a:off x="608400" y="475200"/>
            <a:ext cx="10972800" cy="84423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293A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de-DE" dirty="0"/>
              <a:t>Welche Herausforderung treten im HCM Reporting auf?</a:t>
            </a:r>
          </a:p>
        </p:txBody>
      </p:sp>
    </p:spTree>
    <p:extLst>
      <p:ext uri="{BB962C8B-B14F-4D97-AF65-F5344CB8AC3E}">
        <p14:creationId xmlns:p14="http://schemas.microsoft.com/office/powerpoint/2010/main" val="203500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!! Grafik">
            <a:extLst>
              <a:ext uri="{FF2B5EF4-FFF2-40B4-BE49-F238E27FC236}">
                <a16:creationId xmlns:a16="http://schemas.microsoft.com/office/drawing/2014/main" id="{24FA761A-6712-749A-484D-9D7C7FBF3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657"/>
            <a:ext cx="9280000" cy="5220000"/>
          </a:xfrm>
          <a:prstGeom prst="rect">
            <a:avLst/>
          </a:prstGeom>
        </p:spPr>
      </p:pic>
      <p:sp>
        <p:nvSpPr>
          <p:cNvPr id="3" name="Titel 3">
            <a:extLst>
              <a:ext uri="{FF2B5EF4-FFF2-40B4-BE49-F238E27FC236}">
                <a16:creationId xmlns:a16="http://schemas.microsoft.com/office/drawing/2014/main" id="{586E45A9-52E9-A9A6-E661-D71DEA6C7286}"/>
              </a:ext>
            </a:extLst>
          </p:cNvPr>
          <p:cNvSpPr txBox="1">
            <a:spLocks/>
          </p:cNvSpPr>
          <p:nvPr/>
        </p:nvSpPr>
        <p:spPr>
          <a:xfrm>
            <a:off x="608400" y="475200"/>
            <a:ext cx="10972800" cy="84423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293A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de-DE" dirty="0"/>
              <a:t>Reporting in SAP</a:t>
            </a:r>
            <a:r>
              <a:rPr lang="de-DE" baseline="30000" dirty="0"/>
              <a:t>®</a:t>
            </a:r>
            <a:r>
              <a:rPr lang="de-DE" dirty="0"/>
              <a:t> HCM </a:t>
            </a:r>
            <a:r>
              <a:rPr lang="de-DE" u="sng" dirty="0"/>
              <a:t>ohne</a:t>
            </a:r>
            <a:r>
              <a:rPr lang="de-DE" dirty="0"/>
              <a:t> Query Manager™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3150BAB-7179-324B-DB2A-67A8F829265D}"/>
              </a:ext>
            </a:extLst>
          </p:cNvPr>
          <p:cNvGrpSpPr/>
          <p:nvPr/>
        </p:nvGrpSpPr>
        <p:grpSpPr>
          <a:xfrm>
            <a:off x="9359348" y="0"/>
            <a:ext cx="2832651" cy="6858000"/>
            <a:chOff x="9359348" y="0"/>
            <a:chExt cx="2832651" cy="685800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37073BC-EF49-D744-2410-16BDCBF98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6767"/>
            <a:stretch/>
          </p:blipFill>
          <p:spPr>
            <a:xfrm>
              <a:off x="9359348" y="0"/>
              <a:ext cx="2832651" cy="6858000"/>
            </a:xfrm>
            <a:prstGeom prst="rect">
              <a:avLst/>
            </a:prstGeom>
          </p:spPr>
        </p:pic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DAF99B26-F9A3-DA68-120E-70482EC8AE20}"/>
                </a:ext>
              </a:extLst>
            </p:cNvPr>
            <p:cNvSpPr/>
            <p:nvPr/>
          </p:nvSpPr>
          <p:spPr>
            <a:xfrm>
              <a:off x="9359348" y="0"/>
              <a:ext cx="2832651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78DAB3A-B5B7-EA2B-8D87-95978F6D8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942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!! Grafik">
            <a:extLst>
              <a:ext uri="{FF2B5EF4-FFF2-40B4-BE49-F238E27FC236}">
                <a16:creationId xmlns:a16="http://schemas.microsoft.com/office/drawing/2014/main" id="{941E398C-190A-F9E1-3D1E-C5DBD59D6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5" y="980728"/>
            <a:ext cx="9280000" cy="5220000"/>
          </a:xfrm>
          <a:prstGeom prst="rect">
            <a:avLst/>
          </a:prstGeom>
        </p:spPr>
      </p:pic>
      <p:sp>
        <p:nvSpPr>
          <p:cNvPr id="7" name="Titel 3">
            <a:extLst>
              <a:ext uri="{FF2B5EF4-FFF2-40B4-BE49-F238E27FC236}">
                <a16:creationId xmlns:a16="http://schemas.microsoft.com/office/drawing/2014/main" id="{39B90B19-69F8-4662-FBCD-9C1199EB2FB9}"/>
              </a:ext>
            </a:extLst>
          </p:cNvPr>
          <p:cNvSpPr txBox="1">
            <a:spLocks/>
          </p:cNvSpPr>
          <p:nvPr/>
        </p:nvSpPr>
        <p:spPr>
          <a:xfrm>
            <a:off x="608400" y="475200"/>
            <a:ext cx="10972800" cy="84423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293A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de-DE" dirty="0"/>
              <a:t>Reporting in SAP</a:t>
            </a:r>
            <a:r>
              <a:rPr lang="de-DE" baseline="30000" dirty="0"/>
              <a:t>®</a:t>
            </a:r>
            <a:r>
              <a:rPr lang="de-DE" dirty="0"/>
              <a:t> HCM </a:t>
            </a:r>
            <a:r>
              <a:rPr lang="de-DE" u="sng" dirty="0"/>
              <a:t>ohne</a:t>
            </a:r>
            <a:r>
              <a:rPr lang="de-DE" dirty="0"/>
              <a:t> Query Manager™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318BFAE-51ED-3E1A-5E21-E187B4DD1064}"/>
              </a:ext>
            </a:extLst>
          </p:cNvPr>
          <p:cNvGrpSpPr/>
          <p:nvPr/>
        </p:nvGrpSpPr>
        <p:grpSpPr>
          <a:xfrm>
            <a:off x="9359348" y="0"/>
            <a:ext cx="2832651" cy="6858000"/>
            <a:chOff x="9359348" y="0"/>
            <a:chExt cx="2832651" cy="6858000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77F3034C-819F-D738-386F-BEA5DB712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6767"/>
            <a:stretch/>
          </p:blipFill>
          <p:spPr>
            <a:xfrm>
              <a:off x="9359348" y="0"/>
              <a:ext cx="2832651" cy="6858000"/>
            </a:xfrm>
            <a:prstGeom prst="rect">
              <a:avLst/>
            </a:prstGeom>
          </p:spPr>
        </p:pic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4684AF3D-A15E-E105-299C-8A5091953F56}"/>
                </a:ext>
              </a:extLst>
            </p:cNvPr>
            <p:cNvSpPr/>
            <p:nvPr/>
          </p:nvSpPr>
          <p:spPr>
            <a:xfrm>
              <a:off x="9359348" y="0"/>
              <a:ext cx="2832651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93FDE2FE-BFEB-D5DB-62B9-9FCB58C67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78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2751A-4C69-7394-2570-6D8616D35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CE811B0E-404D-B2FD-C10D-103F9B0982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9" b="13043"/>
          <a:stretch/>
        </p:blipFill>
        <p:spPr>
          <a:xfrm>
            <a:off x="-879" y="2348880"/>
            <a:ext cx="12192879" cy="2952328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7B05B639-BEC3-7A0D-2415-B7B7A3253BC7}"/>
              </a:ext>
            </a:extLst>
          </p:cNvPr>
          <p:cNvSpPr/>
          <p:nvPr/>
        </p:nvSpPr>
        <p:spPr>
          <a:xfrm>
            <a:off x="0" y="2348880"/>
            <a:ext cx="12192000" cy="2952328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oogle Shape;9430;p867">
            <a:extLst>
              <a:ext uri="{FF2B5EF4-FFF2-40B4-BE49-F238E27FC236}">
                <a16:creationId xmlns:a16="http://schemas.microsoft.com/office/drawing/2014/main" id="{307B44C3-4E57-42D5-E8FF-5F483194FCBF}"/>
              </a:ext>
            </a:extLst>
          </p:cNvPr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14418" r="-18" b="50000"/>
          <a:stretch/>
        </p:blipFill>
        <p:spPr>
          <a:xfrm>
            <a:off x="-879" y="2492897"/>
            <a:ext cx="12192000" cy="26642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328D8B86-9C0D-EAF8-D5C8-8340DD7307C7}"/>
              </a:ext>
            </a:extLst>
          </p:cNvPr>
          <p:cNvSpPr txBox="1">
            <a:spLocks/>
          </p:cNvSpPr>
          <p:nvPr/>
        </p:nvSpPr>
        <p:spPr>
          <a:xfrm>
            <a:off x="608400" y="468000"/>
            <a:ext cx="10972800" cy="84423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293A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de-DE" dirty="0"/>
              <a:t> </a:t>
            </a:r>
            <a:r>
              <a:rPr lang="de-DE" dirty="0" err="1"/>
              <a:t>Document</a:t>
            </a:r>
            <a:r>
              <a:rPr lang="de-DE" dirty="0"/>
              <a:t> </a:t>
            </a:r>
            <a:r>
              <a:rPr lang="de-DE" dirty="0" err="1"/>
              <a:t>Builder</a:t>
            </a:r>
            <a:r>
              <a:rPr lang="de-DE" dirty="0"/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20562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451;p869">
            <a:extLst>
              <a:ext uri="{FF2B5EF4-FFF2-40B4-BE49-F238E27FC236}">
                <a16:creationId xmlns:a16="http://schemas.microsoft.com/office/drawing/2014/main" id="{05561983-C50F-02FE-2321-D159F76B857E}"/>
              </a:ext>
            </a:extLst>
          </p:cNvPr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76" y="1772816"/>
            <a:ext cx="8366197" cy="41041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F2153EA-2C54-56C0-453A-FE4920DE576D}"/>
              </a:ext>
            </a:extLst>
          </p:cNvPr>
          <p:cNvGrpSpPr/>
          <p:nvPr/>
        </p:nvGrpSpPr>
        <p:grpSpPr>
          <a:xfrm>
            <a:off x="9359348" y="0"/>
            <a:ext cx="2832651" cy="6858000"/>
            <a:chOff x="9359348" y="0"/>
            <a:chExt cx="2832651" cy="68580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BA801ED-29E2-9B43-3F5A-431BB61B4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6767"/>
            <a:stretch/>
          </p:blipFill>
          <p:spPr>
            <a:xfrm>
              <a:off x="9359348" y="0"/>
              <a:ext cx="2832651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14263C-1042-2059-F058-7F53B2794588}"/>
                </a:ext>
              </a:extLst>
            </p:cNvPr>
            <p:cNvSpPr/>
            <p:nvPr/>
          </p:nvSpPr>
          <p:spPr>
            <a:xfrm>
              <a:off x="9359348" y="0"/>
              <a:ext cx="2832651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6D2A5FD-48E0-E5E9-A6C9-79A5B4EBA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  <p:sp>
        <p:nvSpPr>
          <p:cNvPr id="9" name="Titel 3">
            <a:extLst>
              <a:ext uri="{FF2B5EF4-FFF2-40B4-BE49-F238E27FC236}">
                <a16:creationId xmlns:a16="http://schemas.microsoft.com/office/drawing/2014/main" id="{607471A1-4F20-0323-68A3-B3B00660028A}"/>
              </a:ext>
            </a:extLst>
          </p:cNvPr>
          <p:cNvSpPr txBox="1">
            <a:spLocks/>
          </p:cNvSpPr>
          <p:nvPr/>
        </p:nvSpPr>
        <p:spPr>
          <a:xfrm>
            <a:off x="608400" y="550800"/>
            <a:ext cx="6207680" cy="9858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293A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>
              <a:lnSpc>
                <a:spcPts val="3000"/>
              </a:lnSpc>
            </a:pPr>
            <a:r>
              <a:rPr lang="de-DE" dirty="0"/>
              <a:t>Dokumentenerstellung in SAP</a:t>
            </a:r>
            <a:r>
              <a:rPr lang="de-DE" baseline="30000" dirty="0"/>
              <a:t>®</a:t>
            </a:r>
            <a:r>
              <a:rPr lang="de-DE" dirty="0"/>
              <a:t> HCM </a:t>
            </a:r>
            <a:r>
              <a:rPr lang="de-DE" u="sng" dirty="0"/>
              <a:t>ohne</a:t>
            </a:r>
            <a:r>
              <a:rPr lang="de-DE" dirty="0"/>
              <a:t> </a:t>
            </a:r>
            <a:r>
              <a:rPr lang="de-DE" dirty="0" err="1"/>
              <a:t>Document</a:t>
            </a:r>
            <a:r>
              <a:rPr lang="de-DE" dirty="0"/>
              <a:t> </a:t>
            </a:r>
            <a:r>
              <a:rPr lang="de-DE" dirty="0" err="1"/>
              <a:t>Builder</a:t>
            </a:r>
            <a:r>
              <a:rPr lang="de-DE" dirty="0"/>
              <a:t>™ </a:t>
            </a:r>
          </a:p>
        </p:txBody>
      </p:sp>
    </p:spTree>
    <p:extLst>
      <p:ext uri="{BB962C8B-B14F-4D97-AF65-F5344CB8AC3E}">
        <p14:creationId xmlns:p14="http://schemas.microsoft.com/office/powerpoint/2010/main" val="320360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Custom 4">
      <a:dk1>
        <a:srgbClr val="424242"/>
      </a:dk1>
      <a:lt1>
        <a:srgbClr val="FFFFFF"/>
      </a:lt1>
      <a:dk2>
        <a:srgbClr val="797979"/>
      </a:dk2>
      <a:lt2>
        <a:srgbClr val="E7E6E6"/>
      </a:lt2>
      <a:accent1>
        <a:srgbClr val="013A6A"/>
      </a:accent1>
      <a:accent2>
        <a:srgbClr val="6797B7"/>
      </a:accent2>
      <a:accent3>
        <a:srgbClr val="D7DAD6"/>
      </a:accent3>
      <a:accent4>
        <a:srgbClr val="002355"/>
      </a:accent4>
      <a:accent5>
        <a:srgbClr val="174485"/>
      </a:accent5>
      <a:accent6>
        <a:srgbClr val="046594"/>
      </a:accent6>
      <a:hlink>
        <a:srgbClr val="517390"/>
      </a:hlink>
      <a:folHlink>
        <a:srgbClr val="8FAEC4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PI-USE Red">
      <a:srgbClr val="CE181E"/>
    </a:custClr>
    <a:custClr name="EPI-USE Blue">
      <a:srgbClr val="001844"/>
    </a:custClr>
    <a:custClr name="Primary Colour">
      <a:srgbClr val="003A6B"/>
    </a:custClr>
    <a:custClr name="Primary Colour">
      <a:srgbClr val="6897B8"/>
    </a:custClr>
    <a:custClr name="Primary Colour">
      <a:srgbClr val="D7DAD6"/>
    </a:custClr>
    <a:custClr name="Secondary Colour">
      <a:srgbClr val="002354"/>
    </a:custClr>
    <a:custClr name="Secondary Colour">
      <a:srgbClr val="184586"/>
    </a:custClr>
    <a:custClr name="Secondary Colour">
      <a:srgbClr val="046595"/>
    </a:custClr>
    <a:custClr name="Secondary Colour">
      <a:srgbClr val="507392"/>
    </a:custClr>
    <a:custClr name="Secondary Colour">
      <a:srgbClr val="6897B8"/>
    </a:custClr>
    <a:custClr name="Secondary Colour">
      <a:srgbClr val="F2F2F2"/>
    </a:custClr>
    <a:custClr name="Spot Colour">
      <a:srgbClr val="113364"/>
    </a:custClr>
    <a:custClr name="Spot Colour">
      <a:srgbClr val="2042B1"/>
    </a:custClr>
    <a:custClr name="Spot Colour">
      <a:srgbClr val="0070BF"/>
    </a:custClr>
    <a:custClr name="Spot Colour">
      <a:srgbClr val="00B050"/>
    </a:custClr>
    <a:custClr name="Spot Colour">
      <a:srgbClr val="FAE200"/>
    </a:custClr>
    <a:custClr name="Spot Colour">
      <a:srgbClr val="FF9300"/>
    </a:custClr>
    <a:custClr name="Spot Colour">
      <a:srgbClr val="C00000"/>
    </a:custClr>
    <a:custClr name="Spot Colour">
      <a:srgbClr val="313131"/>
    </a:custClr>
  </a:custClrLst>
  <a:extLst>
    <a:ext uri="{05A4C25C-085E-4340-85A3-A5531E510DB2}">
      <thm15:themeFamily xmlns:thm15="http://schemas.microsoft.com/office/thememl/2012/main" name="Präsentation4" id="{4BB36F8E-1831-5844-A712-861EDDD0DD6C}" vid="{7D4A39D5-A3BA-5149-9708-3E9EE7ACE1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3e11325-e39c-4946-810b-be2856ddcbe9" xsi:nil="true"/>
    <lcf76f155ced4ddcb4097134ff3c332f xmlns="aa1ccb42-7cdc-403e-a462-f1b20785ae9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012EE0EE194E4F8FAF564DAC167FEA" ma:contentTypeVersion="18" ma:contentTypeDescription="Create a new document." ma:contentTypeScope="" ma:versionID="dc9dfb20a026a8a17d18eb56a688cd55">
  <xsd:schema xmlns:xsd="http://www.w3.org/2001/XMLSchema" xmlns:xs="http://www.w3.org/2001/XMLSchema" xmlns:p="http://schemas.microsoft.com/office/2006/metadata/properties" xmlns:ns2="d3e11325-e39c-4946-810b-be2856ddcbe9" xmlns:ns3="aa1ccb42-7cdc-403e-a462-f1b20785ae94" targetNamespace="http://schemas.microsoft.com/office/2006/metadata/properties" ma:root="true" ma:fieldsID="3044d9680f707d5220a2a312785e2f11" ns2:_="" ns3:_="">
    <xsd:import namespace="d3e11325-e39c-4946-810b-be2856ddcbe9"/>
    <xsd:import namespace="aa1ccb42-7cdc-403e-a462-f1b20785ae9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e11325-e39c-4946-810b-be2856ddcbe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f699a30-6e90-4c9f-b45c-405c9f924242}" ma:internalName="TaxCatchAll" ma:showField="CatchAllData" ma:web="d3e11325-e39c-4946-810b-be2856ddcb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1ccb42-7cdc-403e-a462-f1b20785ae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5cc3639-fa82-406e-bfdc-6e27a69b6b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918E37-B855-4124-B188-DAC51B4977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E3FC33-3B8C-4A3A-B2F3-BF82FAF84BF3}">
  <ds:schemaRefs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ff050c2a-17ba-41c1-8267-c1e43470c843"/>
    <ds:schemaRef ds:uri="d3e11325-e39c-4946-810b-be2856ddcbe9"/>
    <ds:schemaRef ds:uri="aa1ccb42-7cdc-403e-a462-f1b20785ae94"/>
  </ds:schemaRefs>
</ds:datastoreItem>
</file>

<file path=customXml/itemProps3.xml><?xml version="1.0" encoding="utf-8"?>
<ds:datastoreItem xmlns:ds="http://schemas.openxmlformats.org/officeDocument/2006/customXml" ds:itemID="{3589A7F5-EF39-40DB-B098-E906E4CFE884}"/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319</Words>
  <Application>Microsoft Macintosh PowerPoint</Application>
  <PresentationFormat>Breitbild</PresentationFormat>
  <Paragraphs>39</Paragraphs>
  <Slides>15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Arial</vt:lpstr>
      <vt:lpstr>Calibri</vt:lpstr>
      <vt:lpstr>System Font Regular</vt:lpstr>
      <vt:lpstr>Verdana</vt:lpstr>
      <vt:lpstr>Wingdings</vt:lpstr>
      <vt:lpstr>Office</vt:lpstr>
      <vt:lpstr>PowerPoint-Präsentation</vt:lpstr>
      <vt:lpstr>PowerPoint-Präsentation</vt:lpstr>
      <vt:lpstr>PowerPoint-Präsentation</vt:lpstr>
      <vt:lpstr>Query Manager™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Centric Employee File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Anna-Katharina Glocker</dc:creator>
  <cp:lastModifiedBy>Jan Lengwenat</cp:lastModifiedBy>
  <cp:revision>56</cp:revision>
  <cp:lastPrinted>2021-03-28T18:15:15Z</cp:lastPrinted>
  <dcterms:created xsi:type="dcterms:W3CDTF">2024-08-05T13:17:35Z</dcterms:created>
  <dcterms:modified xsi:type="dcterms:W3CDTF">2025-05-09T08:51:45Z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0x010100B6012EE0EE194E4F8FAF564DAC167FEA</vt:lpwstr>
  </property>
  <property fmtid="{D5CDD505-2E9C-101B-9397-08002B2CF9AE}" pid="3" name="MediaServiceImageTags">
    <vt:lpwstr/>
  </property>
</Properties>
</file>