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media/image13.jpg" ContentType="image/png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404" r:id="rId5"/>
    <p:sldId id="2147468935" r:id="rId6"/>
    <p:sldId id="2147468932" r:id="rId7"/>
    <p:sldId id="2147468955" r:id="rId8"/>
    <p:sldId id="2147468956" r:id="rId9"/>
    <p:sldId id="2147468939" r:id="rId10"/>
    <p:sldId id="2147468957" r:id="rId11"/>
    <p:sldId id="2147468933" r:id="rId12"/>
    <p:sldId id="2147468936" r:id="rId13"/>
    <p:sldId id="2147468941" r:id="rId14"/>
    <p:sldId id="2147468942" r:id="rId15"/>
    <p:sldId id="2147468943" r:id="rId16"/>
    <p:sldId id="2147468944" r:id="rId17"/>
    <p:sldId id="2147468949" r:id="rId18"/>
    <p:sldId id="2147468945" r:id="rId19"/>
    <p:sldId id="2147468946" r:id="rId20"/>
    <p:sldId id="2147468947" r:id="rId21"/>
    <p:sldId id="2147468948" r:id="rId22"/>
    <p:sldId id="2147468950" r:id="rId23"/>
    <p:sldId id="2147468953" r:id="rId24"/>
    <p:sldId id="2147468954" r:id="rId25"/>
    <p:sldId id="21474689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795" userDrawn="1">
          <p15:clr>
            <a:srgbClr val="A4A3A4"/>
          </p15:clr>
        </p15:guide>
        <p15:guide id="3" pos="5790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pos="2933" userDrawn="1">
          <p15:clr>
            <a:srgbClr val="A4A3A4"/>
          </p15:clr>
        </p15:guide>
        <p15:guide id="6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7208A9-A977-CBD4-CA7F-AE15E5B1B708}" name="Renscha Heyl" initials="RH" userId="S::renscha.heyl@epiuse.com::9251516b-a71b-4583-a006-78f6b91046ee" providerId="AD"/>
  <p188:author id="{F3EE55C0-6D6E-0D69-E00C-544C984D7588}" name="Renay Vosser" initials="RV" userId="40a9b07f548f710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y Marchand" initials="RM" lastIdx="9" clrIdx="0">
    <p:extLst>
      <p:ext uri="{19B8F6BF-5375-455C-9EA6-DF929625EA0E}">
        <p15:presenceInfo xmlns:p15="http://schemas.microsoft.com/office/powerpoint/2012/main" userId="66372a31bbb8b468" providerId="Windows Live"/>
      </p:ext>
    </p:extLst>
  </p:cmAuthor>
  <p:cmAuthor id="2" name="Carel Bekker" initials="CB" lastIdx="16" clrIdx="1">
    <p:extLst>
      <p:ext uri="{19B8F6BF-5375-455C-9EA6-DF929625EA0E}">
        <p15:presenceInfo xmlns:p15="http://schemas.microsoft.com/office/powerpoint/2012/main" userId="1c00c6a5db46ca1f" providerId="Windows Live"/>
      </p:ext>
    </p:extLst>
  </p:cmAuthor>
  <p:cmAuthor id="3" name="Menan du Plessis" initials="MdP" lastIdx="1" clrIdx="2">
    <p:extLst>
      <p:ext uri="{19B8F6BF-5375-455C-9EA6-DF929625EA0E}">
        <p15:presenceInfo xmlns:p15="http://schemas.microsoft.com/office/powerpoint/2012/main" userId="0931e3f4386193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AFAFA"/>
    <a:srgbClr val="939C70"/>
    <a:srgbClr val="8FAEC3"/>
    <a:srgbClr val="BA9B73"/>
    <a:srgbClr val="006551"/>
    <a:srgbClr val="194585"/>
    <a:srgbClr val="066495"/>
    <a:srgbClr val="004E51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 autoAdjust="0"/>
    <p:restoredTop sz="95959"/>
  </p:normalViewPr>
  <p:slideViewPr>
    <p:cSldViewPr snapToObjects="1" showGuides="1">
      <p:cViewPr varScale="1">
        <p:scale>
          <a:sx n="71" d="100"/>
          <a:sy n="71" d="100"/>
        </p:scale>
        <p:origin x="504" y="48"/>
      </p:cViewPr>
      <p:guideLst>
        <p:guide orient="horz" pos="2795"/>
        <p:guide pos="5790"/>
        <p:guide orient="horz" pos="754"/>
        <p:guide pos="2933"/>
        <p:guide pos="574"/>
      </p:guideLst>
    </p:cSldViewPr>
  </p:slideViewPr>
  <p:outlineViewPr>
    <p:cViewPr>
      <p:scale>
        <a:sx n="33" d="100"/>
        <a:sy n="33" d="100"/>
      </p:scale>
      <p:origin x="0" y="-715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 showGuides="1">
      <p:cViewPr varScale="1">
        <p:scale>
          <a:sx n="97" d="100"/>
          <a:sy n="97" d="100"/>
        </p:scale>
        <p:origin x="3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E2A08-6094-4040-A931-426682F92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9860-F3F1-144C-9516-CAF075F4C2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10233-5459-A547-9732-91EB40FD3A52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1621C-F9AB-854F-B0FA-8ABD5152A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99018-3809-0C4D-96C2-63D3E5B241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3509-F1D3-9E4C-82E7-47357B618E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90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123CC-9B4A-5C49-A3D5-65F0799BE7E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4E582-65F7-124B-862A-26B3CE60FE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2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1D606-DE97-AA4A-7DB9-31C4D4BD0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0059C3-0043-49A4-9105-06A56350B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1E38C6D-E79C-63B9-B6E4-F3A1B0475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3AF926-87EA-B681-6F13-62198305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91B32-97CE-8719-8E52-947DD9CB3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F46DFFB-B038-45EA-D676-FEBC9922A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5E5C6E-A034-8575-7089-88CC542DA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44197F-7144-2B62-8E5B-812AB3136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3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FC16-882C-3874-0B8B-6B04FB5C0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6CDF18-5519-4296-63E9-A747E3F0E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7750F4-744D-3D4D-976A-84B29E5EA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37E708-CD73-9219-956E-93A7018E4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5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epiuse_dach?igshid=NjIwNzIyMDk2Mg==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hyperlink" Target="https://www.linkedin.com/company/epi-use-dach/mycompany/?viewAsMember=true" TargetMode="External"/><Relationship Id="rId4" Type="http://schemas.openxmlformats.org/officeDocument/2006/relationships/image" Target="../media/image13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2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1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.sv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FFD94183-2D2D-5EE4-CDAC-99771BB71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76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A7805-4D03-66C4-C530-931691D6E640}"/>
              </a:ext>
            </a:extLst>
          </p:cNvPr>
          <p:cNvSpPr/>
          <p:nvPr userDrawn="1"/>
        </p:nvSpPr>
        <p:spPr>
          <a:xfrm>
            <a:off x="0" y="-346"/>
            <a:ext cx="12192000" cy="5876926"/>
          </a:xfrm>
          <a:prstGeom prst="rect">
            <a:avLst/>
          </a:prstGeom>
          <a:gradFill flip="none" rotWithShape="1">
            <a:gsLst>
              <a:gs pos="71000">
                <a:srgbClr val="E6E6E6">
                  <a:alpha val="0"/>
                </a:srgbClr>
              </a:gs>
              <a:gs pos="0">
                <a:srgbClr val="004E5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3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789040"/>
            <a:ext cx="10594925" cy="2160240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 marL="6858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6369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36" y="2903713"/>
            <a:ext cx="6130925" cy="5252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8775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2972915"/>
            <a:ext cx="6131285" cy="1800200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2133600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5666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1340768"/>
            <a:ext cx="6131285" cy="4752528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512736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9096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2133600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2841488"/>
            <a:ext cx="6769100" cy="1655763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476672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1196752"/>
            <a:ext cx="6769100" cy="4536504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3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white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883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7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72AD3C-0A67-585D-9291-4C17FACF8398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9C74B-08D0-2FDB-02B5-060A24891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90" y="6237312"/>
            <a:ext cx="1057019" cy="325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43049-C578-5BDD-1D68-330CA837DCB4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D9B8DB-2E60-FF24-8422-C1D57AADA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D8EB0A-A1E1-FF88-4464-E2B7D6BE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BDA9D0E-60E8-B102-82EF-E337CE57A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24530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077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F8622DD-50DC-2710-9916-4F71D8BD0A7A}"/>
              </a:ext>
            </a:extLst>
          </p:cNvPr>
          <p:cNvSpPr/>
          <p:nvPr userDrawn="1"/>
        </p:nvSpPr>
        <p:spPr>
          <a:xfrm>
            <a:off x="2711624" y="692696"/>
            <a:ext cx="1872208" cy="18722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79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6615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88BF031-196C-CE02-81FF-8CD25B7292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57244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AE8F9C-C13F-7043-4CE1-6226E3802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360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C97965-E01C-75AB-9771-F2DF686F28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3029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3430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608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5C498F3-1EBA-9847-8C41-B651AC07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9541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32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grey-bg">
    <p:bg>
      <p:bgPr>
        <a:solidFill>
          <a:srgbClr val="EBEBEB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8367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basic-grey-b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3184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white-bg-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2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31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54FE52-AA4D-DC81-835F-E685448E02E1}"/>
              </a:ext>
            </a:extLst>
          </p:cNvPr>
          <p:cNvSpPr/>
          <p:nvPr userDrawn="1"/>
        </p:nvSpPr>
        <p:spPr>
          <a:xfrm>
            <a:off x="0" y="0"/>
            <a:ext cx="12192000" cy="623731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2043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3C0F538-B4CA-2A4E-A28B-3559796C60F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3888" y="1052513"/>
            <a:ext cx="10944225" cy="4968875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4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116632"/>
            <a:ext cx="12192000" cy="6741368"/>
          </a:xfrm>
          <a:prstGeom prst="rect">
            <a:avLst/>
          </a:prstGeom>
          <a:gradFill>
            <a:gsLst>
              <a:gs pos="38000">
                <a:srgbClr val="364D6C">
                  <a:alpha val="0"/>
                  <a:lumMod val="52000"/>
                </a:srgbClr>
              </a:gs>
              <a:gs pos="99000">
                <a:srgbClr val="939C70">
                  <a:lumMod val="75181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443F61-D6B4-372E-5922-182F14CD3331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315D2-C3A0-E745-938F-542BFB9EA4A3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86834B-21BF-48FF-9620-949E41B04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73654A8-31C9-502B-EFD9-B941EF0133E1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5000">
                <a:schemeClr val="bg1">
                  <a:alpha val="75000"/>
                </a:schemeClr>
              </a:gs>
              <a:gs pos="3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37034-BA25-DC4D-9C07-2D3988809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6540024"/>
            <a:ext cx="1033910" cy="3179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F71A5C-224A-C44A-A4AE-2DB5E01B9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4284419-89CE-BBB8-7D31-183D933D0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FBBA08-9A4A-5711-5271-A09C713256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B327786-88EA-D43C-A5D7-BC982777F3D6}"/>
              </a:ext>
            </a:extLst>
          </p:cNvPr>
          <p:cNvSpPr/>
          <p:nvPr userDrawn="1"/>
        </p:nvSpPr>
        <p:spPr>
          <a:xfrm>
            <a:off x="0" y="5589240"/>
            <a:ext cx="12192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 descr="Ein Bild, das Grafiken, Farbigkeit, Kreis, Screensho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469AD1D3-8A7C-C56F-072F-2D2A7D8CB5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3988" y="6024423"/>
            <a:ext cx="576064" cy="576064"/>
          </a:xfrm>
          <a:prstGeom prst="rect">
            <a:avLst/>
          </a:prstGeom>
        </p:spPr>
      </p:pic>
      <p:pic>
        <p:nvPicPr>
          <p:cNvPr id="9" name="Grafik 8" descr="Ein Bild, das Logo, Grafiken, Symbol, Schrif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FC62A674-4054-87D6-AAB2-53AA5EA28E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09348" y="5908023"/>
            <a:ext cx="808864" cy="8088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7B4242-01E9-EF68-C562-5DA1A1E01A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3601" y="5246846"/>
            <a:ext cx="1241454" cy="12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20FDF4-EEDB-E9EF-589E-53F3DA37874F}"/>
              </a:ext>
            </a:extLst>
          </p:cNvPr>
          <p:cNvSpPr/>
          <p:nvPr userDrawn="1"/>
        </p:nvSpPr>
        <p:spPr>
          <a:xfrm>
            <a:off x="-25749" y="5949279"/>
            <a:ext cx="1441229" cy="898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D63A7F1-C7A1-2C5E-DA34-402A9A7F8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8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EA1A40-BB0F-74C3-C595-53C7789BFE4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7029C08-12CB-D668-E1EA-BDF0E83FD9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F20DD27-DE80-912F-C41E-A5A6380084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541DA26-AF5C-0E9B-E510-81DFDC0EAE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79EEC97-34E3-4572-31BF-B537EB1B1D5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161E20A0-582C-9E7E-5CDA-FC259F50EB9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9D5BEB8C-CB61-3162-29B7-2DD8CFBF1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AEC53C44-01AC-F049-61BF-16B924BBBB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146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B04C75DE-EDB4-065D-0BFD-2BC3017178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2902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5B00D0-29C9-61A5-CECF-4F8FB40197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342347-4CAA-9650-478D-809C3B4E4B52}"/>
              </a:ext>
            </a:extLst>
          </p:cNvPr>
          <p:cNvGrpSpPr/>
          <p:nvPr userDrawn="1"/>
        </p:nvGrpSpPr>
        <p:grpSpPr>
          <a:xfrm>
            <a:off x="623888" y="1628800"/>
            <a:ext cx="10955673" cy="4177691"/>
            <a:chOff x="767408" y="1628800"/>
            <a:chExt cx="11239776" cy="417769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DEC044-319A-F03C-70C3-EBAD565D4D66}"/>
                </a:ext>
              </a:extLst>
            </p:cNvPr>
            <p:cNvSpPr/>
            <p:nvPr/>
          </p:nvSpPr>
          <p:spPr>
            <a:xfrm>
              <a:off x="767408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11C620-5D40-0D54-CE4A-94A428763595}"/>
                </a:ext>
              </a:extLst>
            </p:cNvPr>
            <p:cNvSpPr/>
            <p:nvPr/>
          </p:nvSpPr>
          <p:spPr>
            <a:xfrm>
              <a:off x="4563553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FDCD1E-63DE-8E3D-7B5F-60A31E9BC6D4}"/>
                </a:ext>
              </a:extLst>
            </p:cNvPr>
            <p:cNvSpPr/>
            <p:nvPr/>
          </p:nvSpPr>
          <p:spPr>
            <a:xfrm>
              <a:off x="8357589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CD841A-6CAC-BB34-B6F8-42AAF4890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5B327807-0F69-801E-9A13-905030614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45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4B7D20A-3FF2-FAF6-498A-707B318F43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403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812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A2174D-6AEA-60A5-4FDA-DA25A4E2C42C}"/>
              </a:ext>
            </a:extLst>
          </p:cNvPr>
          <p:cNvGrpSpPr/>
          <p:nvPr userDrawn="1"/>
        </p:nvGrpSpPr>
        <p:grpSpPr>
          <a:xfrm>
            <a:off x="754040" y="1497520"/>
            <a:ext cx="10609902" cy="4451760"/>
            <a:chOff x="754040" y="1497520"/>
            <a:chExt cx="10609902" cy="44517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D5C26C-144F-0D1B-2430-B8BA1E5AFD9A}"/>
                </a:ext>
              </a:extLst>
            </p:cNvPr>
            <p:cNvGrpSpPr/>
            <p:nvPr/>
          </p:nvGrpSpPr>
          <p:grpSpPr>
            <a:xfrm>
              <a:off x="4079776" y="1497520"/>
              <a:ext cx="3816424" cy="4451760"/>
              <a:chOff x="4079776" y="1430091"/>
              <a:chExt cx="3816424" cy="4666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B0EB63-556F-1BFB-228C-D7F9BFFEE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9776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FC389D7-2AEE-B1C4-2EEA-FBB51B160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6200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A8A7F9-E6CA-B4B3-1887-2BE09908CC75}"/>
                </a:ext>
              </a:extLst>
            </p:cNvPr>
            <p:cNvCxnSpPr>
              <a:cxnSpLocks/>
            </p:cNvCxnSpPr>
            <p:nvPr/>
          </p:nvCxnSpPr>
          <p:spPr>
            <a:xfrm>
              <a:off x="754040" y="3699164"/>
              <a:ext cx="2840113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D84F0C-AC32-E4AE-B6EF-556AEEB17F01}"/>
                </a:ext>
              </a:extLst>
            </p:cNvPr>
            <p:cNvCxnSpPr>
              <a:cxnSpLocks/>
            </p:cNvCxnSpPr>
            <p:nvPr/>
          </p:nvCxnSpPr>
          <p:spPr>
            <a:xfrm>
              <a:off x="442845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B16971-4DDB-63D5-F742-8AA340BF951D}"/>
                </a:ext>
              </a:extLst>
            </p:cNvPr>
            <p:cNvCxnSpPr>
              <a:cxnSpLocks/>
            </p:cNvCxnSpPr>
            <p:nvPr/>
          </p:nvCxnSpPr>
          <p:spPr>
            <a:xfrm>
              <a:off x="823981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5EBBBC7-71D2-ADBA-87F3-DB4E723EB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59" y="2272151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692A2A1-4616-EFA4-4189-940866FB4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7778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6D4CF74-4682-28BC-E87D-74DCBBBBA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0289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E3999B-7172-5377-A16C-52F7268FCB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159" y="4730538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B5C376E-0886-A0C7-3F52-1741BFC2E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77778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0E65680-9E16-C470-534F-95DAED545F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0289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A5A74390-2EA6-7C4E-CB8B-7EC33DD39A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7008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7F80B8BB-7851-0D6A-F39D-5C76C05806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5816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E5301DC8-FFEC-313F-B03A-9F6C237EB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0880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8A928A3F-81F4-8D1E-B51D-879457D99D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87008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CC74B047-7E2E-5B34-5280-B1027C511C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5816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EABA5B0-CD96-C4D6-67DC-F758C39F2C3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0880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07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3B5A4C-C742-AD11-734D-5EF722FC4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elephants walking in the wild&#10;&#10;Description automatically generated with low confidence">
            <a:extLst>
              <a:ext uri="{FF2B5EF4-FFF2-40B4-BE49-F238E27FC236}">
                <a16:creationId xmlns:a16="http://schemas.microsoft.com/office/drawing/2014/main" id="{9EAF8B40-1011-7844-9EE3-A47FDACB5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09BEDD-A240-A3C6-88E3-515962B610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A16A27EC-0638-26B6-90DA-580FCF9BD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1E240CD-5216-51BB-23CD-60F82E311C2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2E69F1D1-AA52-E7A4-7059-CF0D74532A1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199EAFEA-9B10-3976-C721-E0A3B89F9E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39B7E896-F717-52E8-AF90-3A5279A1029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1EB1F79B-373C-459B-E4B0-DC6FB476F0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A90C9A6-31C3-6C0A-2600-B80B9A1E7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C5BCD33B-97A3-F948-BB7C-A0EF88402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"/>
          <a:stretch/>
        </p:blipFill>
        <p:spPr>
          <a:xfrm>
            <a:off x="25687" y="-33015"/>
            <a:ext cx="12166313" cy="6891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>
              <a:alpha val="910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B9D6802-6B1A-D651-0ACB-AB43636EA2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82" b="5369"/>
          <a:stretch/>
        </p:blipFill>
        <p:spPr>
          <a:xfrm flipH="1">
            <a:off x="0" y="0"/>
            <a:ext cx="12192000" cy="68720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46000">
                <a:srgbClr val="939C70">
                  <a:alpha val="0"/>
                </a:srgbClr>
              </a:gs>
              <a:gs pos="100000">
                <a:srgbClr val="939C70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5E0E2-B84C-709D-9190-4A07EBBBBBD7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0">
                <a:srgbClr val="BA9B73">
                  <a:lumMod val="14000"/>
                  <a:lumOff val="86000"/>
                </a:srgbClr>
              </a:gs>
              <a:gs pos="47000">
                <a:schemeClr val="bg1">
                  <a:alpha val="0"/>
                  <a:lumMod val="38000"/>
                  <a:lumOff val="62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16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A92E0BB-1D68-E655-F5EF-10C66517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74B69-4608-304D-BAC9-870547ED5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99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-29399" y="-16976"/>
            <a:ext cx="12192000" cy="6874975"/>
          </a:xfrm>
          <a:prstGeom prst="rect">
            <a:avLst/>
          </a:prstGeom>
          <a:solidFill>
            <a:schemeClr val="accent5">
              <a:lumMod val="50000"/>
              <a:alpha val="9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690504-5268-D179-CEA1-70A3A5E91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_Elephant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E5F85B8-CAF3-6D02-D15D-1AB393E15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" b="35"/>
          <a:stretch/>
        </p:blipFill>
        <p:spPr>
          <a:xfrm>
            <a:off x="0" y="0"/>
            <a:ext cx="12192000" cy="4581524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1942A82-A7F2-459E-82B8-0B980ACC3376}"/>
              </a:ext>
            </a:extLst>
          </p:cNvPr>
          <p:cNvSpPr/>
          <p:nvPr userDrawn="1"/>
        </p:nvSpPr>
        <p:spPr>
          <a:xfrm>
            <a:off x="0" y="0"/>
            <a:ext cx="12192000" cy="45811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6792E-F725-40EB-A5A1-A1D7FDD7B8D6}"/>
              </a:ext>
            </a:extLst>
          </p:cNvPr>
          <p:cNvGrpSpPr/>
          <p:nvPr userDrawn="1"/>
        </p:nvGrpSpPr>
        <p:grpSpPr>
          <a:xfrm>
            <a:off x="1356436" y="3650890"/>
            <a:ext cx="1817518" cy="1882394"/>
            <a:chOff x="1356436" y="3650890"/>
            <a:chExt cx="1817518" cy="18823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366061-D4C0-054D-B4EC-7725DC5F31FA}"/>
                </a:ext>
              </a:extLst>
            </p:cNvPr>
            <p:cNvSpPr/>
            <p:nvPr userDrawn="1"/>
          </p:nvSpPr>
          <p:spPr>
            <a:xfrm>
              <a:off x="1356436" y="3650890"/>
              <a:ext cx="1817518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A9FF51-2A82-447B-BF29-BDC0F7BA9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569415" y="4372815"/>
              <a:ext cx="1378861" cy="42720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4C0C34F-58E2-394F-9EB9-1440BA67C76C}"/>
              </a:ext>
            </a:extLst>
          </p:cNvPr>
          <p:cNvSpPr/>
          <p:nvPr userDrawn="1"/>
        </p:nvSpPr>
        <p:spPr>
          <a:xfrm>
            <a:off x="41804" y="6020135"/>
            <a:ext cx="1384349" cy="57606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2E1E92F-ADB5-A444-A52C-A578AA341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443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23906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6190F6C-1760-19AC-41A2-CF60C7144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3328" y="166328"/>
            <a:ext cx="6525343" cy="6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3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780DAA93-27A8-65C5-B66E-D0943B2E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71DAFC8F-DB01-41FC-01CB-3E7571347842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80" name="Group 11">
            <a:extLst>
              <a:ext uri="{FF2B5EF4-FFF2-40B4-BE49-F238E27FC236}">
                <a16:creationId xmlns:a16="http://schemas.microsoft.com/office/drawing/2014/main" id="{B7D954B6-DEC6-5C92-C012-B9A3EC7340EA}"/>
              </a:ext>
            </a:extLst>
          </p:cNvPr>
          <p:cNvGrpSpPr/>
          <p:nvPr userDrawn="1"/>
        </p:nvGrpSpPr>
        <p:grpSpPr>
          <a:xfrm>
            <a:off x="1224812" y="1916832"/>
            <a:ext cx="9742377" cy="3695916"/>
            <a:chOff x="623888" y="1916832"/>
            <a:chExt cx="9742377" cy="3695916"/>
          </a:xfrm>
        </p:grpSpPr>
        <p:sp>
          <p:nvSpPr>
            <p:cNvPr id="81" name="Rectangle 37">
              <a:extLst>
                <a:ext uri="{FF2B5EF4-FFF2-40B4-BE49-F238E27FC236}">
                  <a16:creationId xmlns:a16="http://schemas.microsoft.com/office/drawing/2014/main" id="{B80248E2-D2A6-F834-0657-568A34E92232}"/>
                </a:ext>
              </a:extLst>
            </p:cNvPr>
            <p:cNvSpPr/>
            <p:nvPr/>
          </p:nvSpPr>
          <p:spPr>
            <a:xfrm>
              <a:off x="5790931" y="449367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40">
              <a:extLst>
                <a:ext uri="{FF2B5EF4-FFF2-40B4-BE49-F238E27FC236}">
                  <a16:creationId xmlns:a16="http://schemas.microsoft.com/office/drawing/2014/main" id="{666B1186-0BFF-B6CB-1DD1-FBF479BBCDCB}"/>
                </a:ext>
              </a:extLst>
            </p:cNvPr>
            <p:cNvSpPr/>
            <p:nvPr/>
          </p:nvSpPr>
          <p:spPr>
            <a:xfrm>
              <a:off x="7691567" y="4493187"/>
              <a:ext cx="130791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41">
              <a:extLst>
                <a:ext uri="{FF2B5EF4-FFF2-40B4-BE49-F238E27FC236}">
                  <a16:creationId xmlns:a16="http://schemas.microsoft.com/office/drawing/2014/main" id="{BC6A68E1-D4F1-FDEF-7FE4-0D720D8755AC}"/>
                </a:ext>
              </a:extLst>
            </p:cNvPr>
            <p:cNvSpPr/>
            <p:nvPr/>
          </p:nvSpPr>
          <p:spPr>
            <a:xfrm>
              <a:off x="4329361" y="448917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45">
              <a:extLst>
                <a:ext uri="{FF2B5EF4-FFF2-40B4-BE49-F238E27FC236}">
                  <a16:creationId xmlns:a16="http://schemas.microsoft.com/office/drawing/2014/main" id="{3B3E6599-5C82-9CBA-A13C-B742A82F5FAB}"/>
                </a:ext>
              </a:extLst>
            </p:cNvPr>
            <p:cNvSpPr/>
            <p:nvPr userDrawn="1"/>
          </p:nvSpPr>
          <p:spPr>
            <a:xfrm>
              <a:off x="625193" y="3209538"/>
              <a:ext cx="146629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46">
              <a:extLst>
                <a:ext uri="{FF2B5EF4-FFF2-40B4-BE49-F238E27FC236}">
                  <a16:creationId xmlns:a16="http://schemas.microsoft.com/office/drawing/2014/main" id="{66BEA7E0-B7FF-F889-C51A-B522021B6C1C}"/>
                </a:ext>
              </a:extLst>
            </p:cNvPr>
            <p:cNvSpPr/>
            <p:nvPr userDrawn="1"/>
          </p:nvSpPr>
          <p:spPr>
            <a:xfrm>
              <a:off x="623888" y="4502244"/>
              <a:ext cx="164155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47">
              <a:extLst>
                <a:ext uri="{FF2B5EF4-FFF2-40B4-BE49-F238E27FC236}">
                  <a16:creationId xmlns:a16="http://schemas.microsoft.com/office/drawing/2014/main" id="{3D5C84C6-4211-3249-E0CE-EA6F3FC72983}"/>
                </a:ext>
              </a:extLst>
            </p:cNvPr>
            <p:cNvSpPr/>
            <p:nvPr userDrawn="1"/>
          </p:nvSpPr>
          <p:spPr>
            <a:xfrm>
              <a:off x="9148509" y="4499792"/>
              <a:ext cx="121181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48">
              <a:extLst>
                <a:ext uri="{FF2B5EF4-FFF2-40B4-BE49-F238E27FC236}">
                  <a16:creationId xmlns:a16="http://schemas.microsoft.com/office/drawing/2014/main" id="{666D8332-FDA6-FC37-C03C-045DED510EE0}"/>
                </a:ext>
              </a:extLst>
            </p:cNvPr>
            <p:cNvSpPr/>
            <p:nvPr/>
          </p:nvSpPr>
          <p:spPr>
            <a:xfrm>
              <a:off x="62850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49">
              <a:extLst>
                <a:ext uri="{FF2B5EF4-FFF2-40B4-BE49-F238E27FC236}">
                  <a16:creationId xmlns:a16="http://schemas.microsoft.com/office/drawing/2014/main" id="{9CBC1B9C-BD0E-3012-D759-5ED9A8559089}"/>
                </a:ext>
              </a:extLst>
            </p:cNvPr>
            <p:cNvSpPr/>
            <p:nvPr/>
          </p:nvSpPr>
          <p:spPr>
            <a:xfrm>
              <a:off x="2523563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0">
              <a:extLst>
                <a:ext uri="{FF2B5EF4-FFF2-40B4-BE49-F238E27FC236}">
                  <a16:creationId xmlns:a16="http://schemas.microsoft.com/office/drawing/2014/main" id="{84050CC3-EDDE-0A15-ABE3-DBC1D839C095}"/>
                </a:ext>
              </a:extLst>
            </p:cNvPr>
            <p:cNvSpPr/>
            <p:nvPr/>
          </p:nvSpPr>
          <p:spPr>
            <a:xfrm>
              <a:off x="442083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1">
              <a:extLst>
                <a:ext uri="{FF2B5EF4-FFF2-40B4-BE49-F238E27FC236}">
                  <a16:creationId xmlns:a16="http://schemas.microsoft.com/office/drawing/2014/main" id="{2A5AA6D8-73CF-FF6E-E6F3-285A3C59D3F3}"/>
                </a:ext>
              </a:extLst>
            </p:cNvPr>
            <p:cNvSpPr/>
            <p:nvPr/>
          </p:nvSpPr>
          <p:spPr>
            <a:xfrm>
              <a:off x="6319160" y="1916832"/>
              <a:ext cx="192163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2">
              <a:extLst>
                <a:ext uri="{FF2B5EF4-FFF2-40B4-BE49-F238E27FC236}">
                  <a16:creationId xmlns:a16="http://schemas.microsoft.com/office/drawing/2014/main" id="{48C18181-6793-BB31-72AE-5523F5F0E760}"/>
                </a:ext>
              </a:extLst>
            </p:cNvPr>
            <p:cNvSpPr/>
            <p:nvPr/>
          </p:nvSpPr>
          <p:spPr>
            <a:xfrm>
              <a:off x="6724268" y="3205005"/>
              <a:ext cx="364199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53">
              <a:extLst>
                <a:ext uri="{FF2B5EF4-FFF2-40B4-BE49-F238E27FC236}">
                  <a16:creationId xmlns:a16="http://schemas.microsoft.com/office/drawing/2014/main" id="{49CF7792-3494-7521-3BD3-2782539993FF}"/>
                </a:ext>
              </a:extLst>
            </p:cNvPr>
            <p:cNvSpPr/>
            <p:nvPr/>
          </p:nvSpPr>
          <p:spPr>
            <a:xfrm>
              <a:off x="3697702" y="3205003"/>
              <a:ext cx="98610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4">
              <a:extLst>
                <a:ext uri="{FF2B5EF4-FFF2-40B4-BE49-F238E27FC236}">
                  <a16:creationId xmlns:a16="http://schemas.microsoft.com/office/drawing/2014/main" id="{08C286DD-1ECA-3BD5-75C6-E8E01A336F41}"/>
                </a:ext>
              </a:extLst>
            </p:cNvPr>
            <p:cNvSpPr/>
            <p:nvPr/>
          </p:nvSpPr>
          <p:spPr>
            <a:xfrm>
              <a:off x="4830658" y="320500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70">
              <a:extLst>
                <a:ext uri="{FF2B5EF4-FFF2-40B4-BE49-F238E27FC236}">
                  <a16:creationId xmlns:a16="http://schemas.microsoft.com/office/drawing/2014/main" id="{7CF83CE3-B584-8474-F25F-16272B3B1113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>
              <a:off x="3072749" y="2255752"/>
              <a:ext cx="662162" cy="4850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" name="Group 57">
              <a:extLst>
                <a:ext uri="{FF2B5EF4-FFF2-40B4-BE49-F238E27FC236}">
                  <a16:creationId xmlns:a16="http://schemas.microsoft.com/office/drawing/2014/main" id="{BF51CBF8-F657-250E-CE36-2A526E5FC7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6647" y="3601143"/>
              <a:ext cx="2723150" cy="343153"/>
              <a:chOff x="942701" y="2128001"/>
              <a:chExt cx="1858639" cy="234213"/>
            </a:xfrm>
          </p:grpSpPr>
          <p:pic>
            <p:nvPicPr>
              <p:cNvPr id="109" name="Picture 87">
                <a:extLst>
                  <a:ext uri="{FF2B5EF4-FFF2-40B4-BE49-F238E27FC236}">
                    <a16:creationId xmlns:a16="http://schemas.microsoft.com/office/drawing/2014/main" id="{7AD2A56C-4E81-F7E5-FAF0-AF0805521BC7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8382" b="-4497"/>
              <a:stretch/>
            </p:blipFill>
            <p:spPr bwMode="auto">
              <a:xfrm>
                <a:off x="942701" y="2128001"/>
                <a:ext cx="664366" cy="232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TextBox 75">
                <a:extLst>
                  <a:ext uri="{FF2B5EF4-FFF2-40B4-BE49-F238E27FC236}">
                    <a16:creationId xmlns:a16="http://schemas.microsoft.com/office/drawing/2014/main" id="{1BA05467-18C7-ABA2-7F8F-E94870B19D57}"/>
                  </a:ext>
                </a:extLst>
              </p:cNvPr>
              <p:cNvSpPr txBox="1"/>
              <p:nvPr/>
            </p:nvSpPr>
            <p:spPr>
              <a:xfrm>
                <a:off x="1576038" y="2144080"/>
                <a:ext cx="198742" cy="210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rgbClr val="101B42"/>
                    </a:solidFill>
                  </a:rPr>
                  <a:t>+</a:t>
                </a:r>
              </a:p>
            </p:txBody>
          </p:sp>
          <p:pic>
            <p:nvPicPr>
              <p:cNvPr id="111" name="Picture 89">
                <a:extLst>
                  <a:ext uri="{FF2B5EF4-FFF2-40B4-BE49-F238E27FC236}">
                    <a16:creationId xmlns:a16="http://schemas.microsoft.com/office/drawing/2014/main" id="{EBB9403D-C165-B58C-2247-3CE6AEC5A1B9}"/>
                  </a:ext>
                </a:extLst>
              </p:cNvPr>
              <p:cNvPicPr/>
              <p:nvPr/>
            </p:nvPicPr>
            <p:blipFill>
              <a:blip r:embed="rId6"/>
              <a:srcRect/>
              <a:stretch/>
            </p:blipFill>
            <p:spPr bwMode="auto">
              <a:xfrm>
                <a:off x="1764932" y="2151263"/>
                <a:ext cx="1036408" cy="210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6638A30A-3764-16E1-016A-A2ECAAE8B9C7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4576441" y="4804956"/>
              <a:ext cx="805715" cy="531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C2BE78DE-DC05-C4AE-8222-B986A58A928D}"/>
                </a:ext>
              </a:extLst>
            </p:cNvPr>
            <p:cNvSpPr/>
            <p:nvPr/>
          </p:nvSpPr>
          <p:spPr>
            <a:xfrm>
              <a:off x="8392179" y="1917274"/>
              <a:ext cx="197408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60">
              <a:extLst>
                <a:ext uri="{FF2B5EF4-FFF2-40B4-BE49-F238E27FC236}">
                  <a16:creationId xmlns:a16="http://schemas.microsoft.com/office/drawing/2014/main" id="{0770AD7D-DF34-3945-E690-3BEB1BDC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608" y="3432847"/>
              <a:ext cx="564288" cy="654816"/>
            </a:xfrm>
            <a:prstGeom prst="rect">
              <a:avLst/>
            </a:prstGeom>
          </p:spPr>
        </p:pic>
        <p:pic>
          <p:nvPicPr>
            <p:cNvPr id="99" name="Picture 62">
              <a:extLst>
                <a:ext uri="{FF2B5EF4-FFF2-40B4-BE49-F238E27FC236}">
                  <a16:creationId xmlns:a16="http://schemas.microsoft.com/office/drawing/2014/main" id="{9D77C35D-70DC-280D-A57F-85A307F7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668935" y="2311837"/>
              <a:ext cx="1420571" cy="345424"/>
            </a:xfrm>
            <a:prstGeom prst="rect">
              <a:avLst/>
            </a:prstGeom>
          </p:spPr>
        </p:pic>
        <p:pic>
          <p:nvPicPr>
            <p:cNvPr id="100" name="Picture 63">
              <a:extLst>
                <a:ext uri="{FF2B5EF4-FFF2-40B4-BE49-F238E27FC236}">
                  <a16:creationId xmlns:a16="http://schemas.microsoft.com/office/drawing/2014/main" id="{0D6ACE5B-8900-D384-1334-92CB69B4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611" y="2131086"/>
              <a:ext cx="1512000" cy="667635"/>
            </a:xfrm>
            <a:prstGeom prst="rect">
              <a:avLst/>
            </a:prstGeom>
          </p:spPr>
        </p:pic>
        <p:pic>
          <p:nvPicPr>
            <p:cNvPr id="101" name="Picture 22">
              <a:extLst>
                <a:ext uri="{FF2B5EF4-FFF2-40B4-BE49-F238E27FC236}">
                  <a16:creationId xmlns:a16="http://schemas.microsoft.com/office/drawing/2014/main" id="{C2178A9E-537B-4D32-CE08-E9947B7D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47764" y="3506461"/>
              <a:ext cx="1112727" cy="507588"/>
            </a:xfrm>
            <a:prstGeom prst="rect">
              <a:avLst/>
            </a:prstGeom>
          </p:spPr>
        </p:pic>
        <p:pic>
          <p:nvPicPr>
            <p:cNvPr id="102" name="Picture 65">
              <a:extLst>
                <a:ext uri="{FF2B5EF4-FFF2-40B4-BE49-F238E27FC236}">
                  <a16:creationId xmlns:a16="http://schemas.microsoft.com/office/drawing/2014/main" id="{B50D1DA3-3744-F53C-F302-D4C208647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6087586" y="4880580"/>
              <a:ext cx="1144953" cy="361564"/>
            </a:xfrm>
            <a:prstGeom prst="rect">
              <a:avLst/>
            </a:prstGeom>
          </p:spPr>
        </p:pic>
        <p:pic>
          <p:nvPicPr>
            <p:cNvPr id="103" name="Picture 66">
              <a:extLst>
                <a:ext uri="{FF2B5EF4-FFF2-40B4-BE49-F238E27FC236}">
                  <a16:creationId xmlns:a16="http://schemas.microsoft.com/office/drawing/2014/main" id="{727FCE6B-61AD-1091-DA7E-9940A01A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936858" y="4853496"/>
              <a:ext cx="858421" cy="447277"/>
            </a:xfrm>
            <a:prstGeom prst="rect">
              <a:avLst/>
            </a:prstGeom>
          </p:spPr>
        </p:pic>
        <p:sp>
          <p:nvSpPr>
            <p:cNvPr id="104" name="Rectangle 67">
              <a:extLst>
                <a:ext uri="{FF2B5EF4-FFF2-40B4-BE49-F238E27FC236}">
                  <a16:creationId xmlns:a16="http://schemas.microsoft.com/office/drawing/2014/main" id="{654F6C6A-E0B1-9932-597E-3ACCE9DE441F}"/>
                </a:ext>
              </a:extLst>
            </p:cNvPr>
            <p:cNvSpPr/>
            <p:nvPr/>
          </p:nvSpPr>
          <p:spPr>
            <a:xfrm>
              <a:off x="2238347" y="320500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68">
              <a:extLst>
                <a:ext uri="{FF2B5EF4-FFF2-40B4-BE49-F238E27FC236}">
                  <a16:creationId xmlns:a16="http://schemas.microsoft.com/office/drawing/2014/main" id="{209956EE-06A0-E3D1-FD9B-C2EE5E621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022" y="3362435"/>
              <a:ext cx="875248" cy="820570"/>
            </a:xfrm>
            <a:prstGeom prst="rect">
              <a:avLst/>
            </a:prstGeom>
          </p:spPr>
        </p:pic>
        <p:sp>
          <p:nvSpPr>
            <p:cNvPr id="106" name="Rectangle 69">
              <a:extLst>
                <a:ext uri="{FF2B5EF4-FFF2-40B4-BE49-F238E27FC236}">
                  <a16:creationId xmlns:a16="http://schemas.microsoft.com/office/drawing/2014/main" id="{23BE395E-D990-62FC-352E-D1BF7B9C741E}"/>
                </a:ext>
              </a:extLst>
            </p:cNvPr>
            <p:cNvSpPr/>
            <p:nvPr/>
          </p:nvSpPr>
          <p:spPr>
            <a:xfrm>
              <a:off x="2423287" y="4489173"/>
              <a:ext cx="176244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71">
              <a:extLst>
                <a:ext uri="{FF2B5EF4-FFF2-40B4-BE49-F238E27FC236}">
                  <a16:creationId xmlns:a16="http://schemas.microsoft.com/office/drawing/2014/main" id="{E387B58B-188F-C340-1BCC-232EA0388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1011994" y="4762822"/>
              <a:ext cx="857956" cy="606853"/>
            </a:xfrm>
            <a:prstGeom prst="rect">
              <a:avLst/>
            </a:prstGeom>
          </p:spPr>
        </p:pic>
        <p:pic>
          <p:nvPicPr>
            <p:cNvPr id="108" name="Graphic 72">
              <a:extLst>
                <a:ext uri="{FF2B5EF4-FFF2-40B4-BE49-F238E27FC236}">
                  <a16:creationId xmlns:a16="http://schemas.microsoft.com/office/drawing/2014/main" id="{83789BFC-E63F-4307-7FF2-FFAE905DD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37884" y="3475124"/>
              <a:ext cx="1040914" cy="630856"/>
            </a:xfrm>
            <a:prstGeom prst="rect">
              <a:avLst/>
            </a:prstGeom>
          </p:spPr>
        </p:pic>
      </p:grpSp>
      <p:pic>
        <p:nvPicPr>
          <p:cNvPr id="112" name="Picture 1">
            <a:extLst>
              <a:ext uri="{FF2B5EF4-FFF2-40B4-BE49-F238E27FC236}">
                <a16:creationId xmlns:a16="http://schemas.microsoft.com/office/drawing/2014/main" id="{E3929A9B-26F0-6878-7EBF-19A96586B92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7119214" y="2296645"/>
            <a:ext cx="1584797" cy="375808"/>
          </a:xfrm>
          <a:prstGeom prst="rect">
            <a:avLst/>
          </a:prstGeom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C0AFA3C2-652F-4367-463D-637F0D216110}"/>
              </a:ext>
            </a:extLst>
          </p:cNvPr>
          <p:cNvPicPr/>
          <p:nvPr userDrawn="1"/>
        </p:nvPicPr>
        <p:blipFill>
          <a:blip r:embed="rId22"/>
          <a:srcRect/>
          <a:stretch/>
        </p:blipFill>
        <p:spPr bwMode="auto">
          <a:xfrm>
            <a:off x="1481241" y="2374988"/>
            <a:ext cx="1279538" cy="21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Picture 3">
            <a:extLst>
              <a:ext uri="{FF2B5EF4-FFF2-40B4-BE49-F238E27FC236}">
                <a16:creationId xmlns:a16="http://schemas.microsoft.com/office/drawing/2014/main" id="{3B7BBDFB-FB14-6272-FA39-EE84D523D58E}"/>
              </a:ext>
            </a:extLst>
          </p:cNvPr>
          <p:cNvPicPr/>
          <p:nvPr userDrawn="1"/>
        </p:nvPicPr>
        <p:blipFill>
          <a:blip r:embed="rId23"/>
          <a:srcRect/>
          <a:stretch/>
        </p:blipFill>
        <p:spPr bwMode="auto">
          <a:xfrm>
            <a:off x="3232123" y="4835962"/>
            <a:ext cx="1308581" cy="41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4BC8EDDB-DD82-D9B9-7C07-06562D5F91D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0115230" y="4696375"/>
            <a:ext cx="480217" cy="7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6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E438C5AD-A727-D127-8F33-BB49DCDDB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999C036-DEB3-753C-ECBA-CDAD47B3738F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FB0A6BF-4DCB-A53F-E1A2-E24600247693}"/>
              </a:ext>
            </a:extLst>
          </p:cNvPr>
          <p:cNvGrpSpPr/>
          <p:nvPr userDrawn="1"/>
        </p:nvGrpSpPr>
        <p:grpSpPr>
          <a:xfrm>
            <a:off x="1428661" y="1921270"/>
            <a:ext cx="9336480" cy="3695982"/>
            <a:chOff x="1428661" y="1921270"/>
            <a:chExt cx="9336480" cy="3695982"/>
          </a:xfrm>
        </p:grpSpPr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6DAFDFBD-261C-B8C6-C331-2D57B570CA58}"/>
                </a:ext>
              </a:extLst>
            </p:cNvPr>
            <p:cNvSpPr/>
            <p:nvPr/>
          </p:nvSpPr>
          <p:spPr>
            <a:xfrm>
              <a:off x="7121341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2ACB0A41-B708-781E-7942-9A07171A320C}"/>
                </a:ext>
              </a:extLst>
            </p:cNvPr>
            <p:cNvSpPr/>
            <p:nvPr/>
          </p:nvSpPr>
          <p:spPr>
            <a:xfrm>
              <a:off x="9016400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8">
              <a:extLst>
                <a:ext uri="{FF2B5EF4-FFF2-40B4-BE49-F238E27FC236}">
                  <a16:creationId xmlns:a16="http://schemas.microsoft.com/office/drawing/2014/main" id="{2631A217-2124-A682-D9C1-6E90AF0450A9}"/>
                </a:ext>
              </a:extLst>
            </p:cNvPr>
            <p:cNvSpPr/>
            <p:nvPr/>
          </p:nvSpPr>
          <p:spPr>
            <a:xfrm>
              <a:off x="3323344" y="193181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19A2C6FA-AA8E-82B1-0EB7-B1DD032709FB}"/>
                </a:ext>
              </a:extLst>
            </p:cNvPr>
            <p:cNvSpPr/>
            <p:nvPr userDrawn="1"/>
          </p:nvSpPr>
          <p:spPr>
            <a:xfrm>
              <a:off x="1432268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10">
              <a:extLst>
                <a:ext uri="{FF2B5EF4-FFF2-40B4-BE49-F238E27FC236}">
                  <a16:creationId xmlns:a16="http://schemas.microsoft.com/office/drawing/2014/main" id="{8880954A-DDE1-21AA-9F9B-3F153D5AC516}"/>
                </a:ext>
              </a:extLst>
            </p:cNvPr>
            <p:cNvSpPr/>
            <p:nvPr/>
          </p:nvSpPr>
          <p:spPr>
            <a:xfrm>
              <a:off x="5225320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952A69EE-F5E0-C734-8F37-826CA2F2972B}"/>
                </a:ext>
              </a:extLst>
            </p:cNvPr>
            <p:cNvSpPr/>
            <p:nvPr/>
          </p:nvSpPr>
          <p:spPr>
            <a:xfrm>
              <a:off x="1433055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F6559465-A359-4BC7-3D05-12591D1C59FD}"/>
                </a:ext>
              </a:extLst>
            </p:cNvPr>
            <p:cNvSpPr/>
            <p:nvPr/>
          </p:nvSpPr>
          <p:spPr>
            <a:xfrm>
              <a:off x="3329413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995BE1C0-EEDE-43C9-2E96-7C0DAF360816}"/>
                </a:ext>
              </a:extLst>
            </p:cNvPr>
            <p:cNvSpPr/>
            <p:nvPr/>
          </p:nvSpPr>
          <p:spPr>
            <a:xfrm>
              <a:off x="7118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D8D8E8B5-9094-3F60-0007-A9314C7E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080" y="2337046"/>
              <a:ext cx="1374545" cy="300049"/>
            </a:xfrm>
            <a:prstGeom prst="rect">
              <a:avLst/>
            </a:prstGeom>
          </p:spPr>
        </p:pic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150367DD-8FA1-C275-C2CE-1420050AB909}"/>
                </a:ext>
              </a:extLst>
            </p:cNvPr>
            <p:cNvSpPr/>
            <p:nvPr/>
          </p:nvSpPr>
          <p:spPr>
            <a:xfrm>
              <a:off x="7521582" y="3214009"/>
              <a:ext cx="1344244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2471EE6A-2A45-C699-ED2E-5240718C2241}"/>
                </a:ext>
              </a:extLst>
            </p:cNvPr>
            <p:cNvSpPr/>
            <p:nvPr/>
          </p:nvSpPr>
          <p:spPr>
            <a:xfrm>
              <a:off x="9016400" y="3220340"/>
              <a:ext cx="174874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19">
              <a:extLst>
                <a:ext uri="{FF2B5EF4-FFF2-40B4-BE49-F238E27FC236}">
                  <a16:creationId xmlns:a16="http://schemas.microsoft.com/office/drawing/2014/main" id="{B20538CF-847E-0B55-2DA8-B9471084D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9054" b="-2230"/>
            <a:stretch/>
          </p:blipFill>
          <p:spPr>
            <a:xfrm>
              <a:off x="7355325" y="4869160"/>
              <a:ext cx="1274064" cy="360040"/>
            </a:xfrm>
            <a:prstGeom prst="rect">
              <a:avLst/>
            </a:prstGeom>
          </p:spPr>
        </p:pic>
        <p:pic>
          <p:nvPicPr>
            <p:cNvPr id="48" name="Picture 20">
              <a:extLst>
                <a:ext uri="{FF2B5EF4-FFF2-40B4-BE49-F238E27FC236}">
                  <a16:creationId xmlns:a16="http://schemas.microsoft.com/office/drawing/2014/main" id="{A7E5927B-CAA7-D40A-9063-5138BE90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13" y="4739718"/>
              <a:ext cx="1117323" cy="645480"/>
            </a:xfrm>
            <a:prstGeom prst="rect">
              <a:avLst/>
            </a:prstGeom>
          </p:spPr>
        </p:pic>
        <p:pic>
          <p:nvPicPr>
            <p:cNvPr id="49" name="Picture 21">
              <a:extLst>
                <a:ext uri="{FF2B5EF4-FFF2-40B4-BE49-F238E27FC236}">
                  <a16:creationId xmlns:a16="http://schemas.microsoft.com/office/drawing/2014/main" id="{C2797793-8F78-0CEC-41DB-3E335082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63539" y="2270637"/>
              <a:ext cx="1078852" cy="438283"/>
            </a:xfrm>
            <a:prstGeom prst="rect">
              <a:avLst/>
            </a:prstGeom>
          </p:spPr>
        </p:pic>
        <p:sp>
          <p:nvSpPr>
            <p:cNvPr id="50" name="Rectangle 22">
              <a:extLst>
                <a:ext uri="{FF2B5EF4-FFF2-40B4-BE49-F238E27FC236}">
                  <a16:creationId xmlns:a16="http://schemas.microsoft.com/office/drawing/2014/main" id="{80DA63D8-5676-0EBF-611F-9F13611F0C3E}"/>
                </a:ext>
              </a:extLst>
            </p:cNvPr>
            <p:cNvSpPr/>
            <p:nvPr/>
          </p:nvSpPr>
          <p:spPr>
            <a:xfrm>
              <a:off x="1428661" y="3214009"/>
              <a:ext cx="1239126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1850623A-7CA4-F481-530C-1628EB19992E}"/>
                </a:ext>
              </a:extLst>
            </p:cNvPr>
            <p:cNvSpPr/>
            <p:nvPr/>
          </p:nvSpPr>
          <p:spPr>
            <a:xfrm>
              <a:off x="2808660" y="3214009"/>
              <a:ext cx="123086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:a16="http://schemas.microsoft.com/office/drawing/2014/main" id="{AA822807-B068-0023-DBEE-FC2E305AB232}"/>
                </a:ext>
              </a:extLst>
            </p:cNvPr>
            <p:cNvSpPr/>
            <p:nvPr userDrawn="1"/>
          </p:nvSpPr>
          <p:spPr>
            <a:xfrm>
              <a:off x="4180398" y="321400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25">
              <a:extLst>
                <a:ext uri="{FF2B5EF4-FFF2-40B4-BE49-F238E27FC236}">
                  <a16:creationId xmlns:a16="http://schemas.microsoft.com/office/drawing/2014/main" id="{69450D81-2C4F-F537-4FA4-A87BDE9B476F}"/>
                </a:ext>
              </a:extLst>
            </p:cNvPr>
            <p:cNvPicPr/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5960" t="14405" r="25710" b="16427"/>
            <a:stretch/>
          </p:blipFill>
          <p:spPr bwMode="auto">
            <a:xfrm>
              <a:off x="9470594" y="1954775"/>
              <a:ext cx="737989" cy="1056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26">
              <a:extLst>
                <a:ext uri="{FF2B5EF4-FFF2-40B4-BE49-F238E27FC236}">
                  <a16:creationId xmlns:a16="http://schemas.microsoft.com/office/drawing/2014/main" id="{EDACA34F-4627-0DA1-2C9E-9C300A1C8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295" y="2115838"/>
              <a:ext cx="1434068" cy="721369"/>
            </a:xfrm>
            <a:prstGeom prst="rect">
              <a:avLst/>
            </a:prstGeom>
          </p:spPr>
        </p:pic>
        <p:pic>
          <p:nvPicPr>
            <p:cNvPr id="55" name="Picture 28">
              <a:extLst>
                <a:ext uri="{FF2B5EF4-FFF2-40B4-BE49-F238E27FC236}">
                  <a16:creationId xmlns:a16="http://schemas.microsoft.com/office/drawing/2014/main" id="{71E00BC1-BCD1-F630-51AE-19D6177E43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66" y="3512791"/>
              <a:ext cx="1341122" cy="506274"/>
            </a:xfrm>
            <a:prstGeom prst="rect">
              <a:avLst/>
            </a:prstGeom>
          </p:spPr>
        </p:pic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B66E0D1B-343E-2858-461E-06D9C1AA5486}"/>
                </a:ext>
              </a:extLst>
            </p:cNvPr>
            <p:cNvSpPr/>
            <p:nvPr userDrawn="1"/>
          </p:nvSpPr>
          <p:spPr>
            <a:xfrm>
              <a:off x="6068209" y="3214009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31">
              <a:extLst>
                <a:ext uri="{FF2B5EF4-FFF2-40B4-BE49-F238E27FC236}">
                  <a16:creationId xmlns:a16="http://schemas.microsoft.com/office/drawing/2014/main" id="{89EF3C82-656E-2C95-72C5-F2AEBB21E889}"/>
                </a:ext>
              </a:extLst>
            </p:cNvPr>
            <p:cNvSpPr/>
            <p:nvPr userDrawn="1"/>
          </p:nvSpPr>
          <p:spPr>
            <a:xfrm>
              <a:off x="8998488" y="4506748"/>
              <a:ext cx="176485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73">
              <a:extLst>
                <a:ext uri="{FF2B5EF4-FFF2-40B4-BE49-F238E27FC236}">
                  <a16:creationId xmlns:a16="http://schemas.microsoft.com/office/drawing/2014/main" id="{9D9CA8A1-DF92-DFA6-4520-EEB8B0FF1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689935" y="2224237"/>
              <a:ext cx="1005638" cy="573805"/>
            </a:xfrm>
            <a:prstGeom prst="rect">
              <a:avLst/>
            </a:prstGeom>
          </p:spPr>
        </p:pic>
        <p:pic>
          <p:nvPicPr>
            <p:cNvPr id="59" name="Picture 91">
              <a:extLst>
                <a:ext uri="{FF2B5EF4-FFF2-40B4-BE49-F238E27FC236}">
                  <a16:creationId xmlns:a16="http://schemas.microsoft.com/office/drawing/2014/main" id="{15984C3C-6749-1C78-F94B-2F0DF8C3590B}"/>
                </a:ext>
              </a:extLst>
            </p:cNvPr>
            <p:cNvPicPr/>
            <p:nvPr userDrawn="1"/>
          </p:nvPicPr>
          <p:blipFill>
            <a:blip r:embed="rId12"/>
            <a:srcRect/>
            <a:stretch/>
          </p:blipFill>
          <p:spPr bwMode="auto">
            <a:xfrm>
              <a:off x="1656656" y="3386263"/>
              <a:ext cx="783135" cy="783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37">
              <a:extLst>
                <a:ext uri="{FF2B5EF4-FFF2-40B4-BE49-F238E27FC236}">
                  <a16:creationId xmlns:a16="http://schemas.microsoft.com/office/drawing/2014/main" id="{9B489DFC-8297-0DB9-DCA3-AE9296923193}"/>
                </a:ext>
              </a:extLst>
            </p:cNvPr>
            <p:cNvSpPr/>
            <p:nvPr userDrawn="1"/>
          </p:nvSpPr>
          <p:spPr>
            <a:xfrm>
              <a:off x="5213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E50FE836-71C4-31B9-29A4-4A66E89356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16483" b="-16483"/>
            <a:stretch/>
          </p:blipFill>
          <p:spPr>
            <a:xfrm>
              <a:off x="5367474" y="4862198"/>
              <a:ext cx="1401470" cy="396044"/>
            </a:xfrm>
            <a:prstGeom prst="rect">
              <a:avLst/>
            </a:prstGeom>
          </p:spPr>
        </p:pic>
      </p:grpSp>
      <p:pic>
        <p:nvPicPr>
          <p:cNvPr id="62" name="Picture 1">
            <a:extLst>
              <a:ext uri="{FF2B5EF4-FFF2-40B4-BE49-F238E27FC236}">
                <a16:creationId xmlns:a16="http://schemas.microsoft.com/office/drawing/2014/main" id="{59816F85-1B74-4E11-AE1B-3A62F94B9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123" r="811"/>
          <a:stretch/>
        </p:blipFill>
        <p:spPr>
          <a:xfrm>
            <a:off x="9228419" y="4819586"/>
            <a:ext cx="1300637" cy="446720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C673D6A7-0DA5-6B00-CABB-AC5B172A6E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2483" b="2483"/>
          <a:stretch/>
        </p:blipFill>
        <p:spPr>
          <a:xfrm>
            <a:off x="9002761" y="3239030"/>
            <a:ext cx="1775905" cy="1073124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4ACC3D26-A8E7-E061-B2B1-7B0278653CF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3031391" y="3466638"/>
            <a:ext cx="768468" cy="634841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8FAA05C9-2473-A3F2-FA50-DE62CD61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1511" t="11657" r="23699" b="13801"/>
          <a:stretch/>
        </p:blipFill>
        <p:spPr>
          <a:xfrm>
            <a:off x="6166592" y="3239030"/>
            <a:ext cx="1115733" cy="1073124"/>
          </a:xfrm>
          <a:prstGeom prst="rect">
            <a:avLst/>
          </a:prstGeom>
        </p:spPr>
      </p:pic>
      <p:pic>
        <p:nvPicPr>
          <p:cNvPr id="66" name="Picture 41">
            <a:extLst>
              <a:ext uri="{FF2B5EF4-FFF2-40B4-BE49-F238E27FC236}">
                <a16:creationId xmlns:a16="http://schemas.microsoft.com/office/drawing/2014/main" id="{C3D29258-73B2-C3B5-B9F8-887F4DC9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10450" t="26394" r="8431" b="23606"/>
          <a:stretch/>
        </p:blipFill>
        <p:spPr>
          <a:xfrm>
            <a:off x="1506512" y="4840715"/>
            <a:ext cx="1600169" cy="439010"/>
          </a:xfrm>
          <a:prstGeom prst="rect">
            <a:avLst/>
          </a:prstGeom>
        </p:spPr>
      </p:pic>
      <p:pic>
        <p:nvPicPr>
          <p:cNvPr id="67" name="Picture 2" descr="Home | Rivor">
            <a:extLst>
              <a:ext uri="{FF2B5EF4-FFF2-40B4-BE49-F238E27FC236}">
                <a16:creationId xmlns:a16="http://schemas.microsoft.com/office/drawing/2014/main" id="{4F079C77-CB05-3834-782A-7A5BFA8F6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20" y="3518435"/>
            <a:ext cx="1134276" cy="5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535780-8BF6-CC60-81DD-2E1DC6DDE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20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583B10E9-0C1C-4E26-DEDB-3C75397BBA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9727357"/>
              </p:ext>
            </p:extLst>
          </p:nvPr>
        </p:nvGraphicFramePr>
        <p:xfrm>
          <a:off x="47979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Advance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3E29FFD-31A7-72A8-90E7-99290AAB9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9966546"/>
              </p:ext>
            </p:extLst>
          </p:nvPr>
        </p:nvGraphicFramePr>
        <p:xfrm>
          <a:off x="2365751" y="1690285"/>
          <a:ext cx="1758982" cy="130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Advance IoT Router, '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',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Hardware- und Software-IoT-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entwickelt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wurde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Datenerfassung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unzählige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Branchen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Anwendungsfälle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drastisch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vereinfachen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Kosten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senken</a:t>
                      </a:r>
                      <a:endParaRPr lang="en-ZA" sz="7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B54A30-5051-172E-F5DB-26AE109470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56892676"/>
              </p:ext>
            </p:extLst>
          </p:nvPr>
        </p:nvGraphicFramePr>
        <p:xfrm>
          <a:off x="424673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Business Services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&amp;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Analytik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DF36987A-335B-E824-BDFC-EB46274B219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80859698"/>
              </p:ext>
            </p:extLst>
          </p:nvPr>
        </p:nvGraphicFramePr>
        <p:xfrm>
          <a:off x="613268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Camarade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weltweite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auf der "Gig"-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Wirtschaft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Personalaufstockung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F64DC087-02C7-172B-8731-BB21FC4C0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26767971"/>
              </p:ext>
            </p:extLst>
          </p:nvPr>
        </p:nvGraphicFramePr>
        <p:xfrm>
          <a:off x="8013476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ClearSky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Globale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Infor HCM-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Implementierungsbeschleuniger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0E14521A-D663-9D0E-AEF8-91B3F55801D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166859"/>
              </p:ext>
            </p:extLst>
          </p:nvPr>
        </p:nvGraphicFramePr>
        <p:xfrm>
          <a:off x="477430" y="298442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Diceros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Cybersicherheitsdienste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Eindringungsschutz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Erkennung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Reaktion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45E91DA7-EDE8-2FB6-F08D-0EAD307AA6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3358252"/>
              </p:ext>
            </p:extLst>
          </p:nvPr>
        </p:nvGraphicFramePr>
        <p:xfrm>
          <a:off x="2365751" y="2983792"/>
          <a:ext cx="1484313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313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EMS</a:t>
                      </a:r>
                      <a:endParaRPr lang="en-US" sz="9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Employee Managed Services,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hybrider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Managed Services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63997FF5-A2F3-C1C2-5623-FBF1D75946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6677410"/>
              </p:ext>
            </p:extLst>
          </p:nvPr>
        </p:nvGraphicFramePr>
        <p:xfrm>
          <a:off x="4251706" y="2983792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EPI-USE Services for AWS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 Advanced AWS Partner,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zuverlässige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benötigen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593B005B-AB26-BD76-9617-FBBCB0BF6E3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19294535"/>
              </p:ext>
            </p:extLst>
          </p:nvPr>
        </p:nvGraphicFramePr>
        <p:xfrm>
          <a:off x="6132686" y="2983792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&amp; </a:t>
                      </a:r>
                      <a:br>
                        <a:rPr lang="en-ZA" sz="900" b="1">
                          <a:solidFill>
                            <a:schemeClr val="accent1"/>
                          </a:solidFill>
                        </a:rPr>
                      </a:br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Global Services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Dienstleistungsbereiche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des Human Capital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7" name="Table 9">
            <a:extLst>
              <a:ext uri="{FF2B5EF4-FFF2-40B4-BE49-F238E27FC236}">
                <a16:creationId xmlns:a16="http://schemas.microsoft.com/office/drawing/2014/main" id="{41A90A5B-FD67-CCFF-7197-D81DA52F07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5598697"/>
              </p:ext>
            </p:extLst>
          </p:nvPr>
        </p:nvGraphicFramePr>
        <p:xfrm>
          <a:off x="8018641" y="298379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Labs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Landschaftsumwandlungsdienste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C4D55C93-AD00-A0E3-CA39-04CB93B0CE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9212248"/>
              </p:ext>
            </p:extLst>
          </p:nvPr>
        </p:nvGraphicFramePr>
        <p:xfrm>
          <a:off x="9899431" y="2983792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Evolutio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Einsatz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Datenplattformen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AppDynamics und Splunk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Überwachung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Fehlerbehebung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Unternehmenssystemen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C5043634-F1D0-72FF-72C2-CE7ABC3C559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53785599"/>
              </p:ext>
            </p:extLst>
          </p:nvPr>
        </p:nvGraphicFramePr>
        <p:xfrm>
          <a:off x="477430" y="4496746"/>
          <a:ext cx="1758982" cy="158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G3G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Enterprise Management - Finance, Logistics and Analytics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neuen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Generation der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HANA-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digitale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Transformation,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Hosting)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1605C769-8C2E-CFD5-A396-D5FA096E8AF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97449213"/>
              </p:ext>
            </p:extLst>
          </p:nvPr>
        </p:nvGraphicFramePr>
        <p:xfrm>
          <a:off x="2365751" y="4493222"/>
          <a:ext cx="1758982" cy="195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Glyde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kundenseitige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Workday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das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Risiko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besser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managen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Ergebnisse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verbessern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 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befasst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derzeit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Human Capital Management,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Lohn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Zeit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Abwesenheit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Talent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B3BC7955-9B6A-C616-B398-54624C7A7BF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06270794"/>
              </p:ext>
            </p:extLst>
          </p:nvPr>
        </p:nvGraphicFramePr>
        <p:xfrm>
          <a:off x="425170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Hyperboliq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Software-Assets für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Hochschulsektor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2" name="Table 9">
            <a:extLst>
              <a:ext uri="{FF2B5EF4-FFF2-40B4-BE49-F238E27FC236}">
                <a16:creationId xmlns:a16="http://schemas.microsoft.com/office/drawing/2014/main" id="{7090D419-09C8-989B-E5B1-389349D399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368066"/>
              </p:ext>
            </p:extLst>
          </p:nvPr>
        </p:nvGraphicFramePr>
        <p:xfrm>
          <a:off x="613268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iD2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Smart-Metering-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- Hardware und Software,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Energieversorgungsunternehmen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3" name="Table 9">
            <a:extLst>
              <a:ext uri="{FF2B5EF4-FFF2-40B4-BE49-F238E27FC236}">
                <a16:creationId xmlns:a16="http://schemas.microsoft.com/office/drawing/2014/main" id="{CA97FB82-7E9C-0CCE-D63B-690A3D62AD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5879176"/>
              </p:ext>
            </p:extLst>
          </p:nvPr>
        </p:nvGraphicFramePr>
        <p:xfrm>
          <a:off x="801347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iLAB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Qualitätssicherungsdienste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4" name="Table 9">
            <a:extLst>
              <a:ext uri="{FF2B5EF4-FFF2-40B4-BE49-F238E27FC236}">
                <a16:creationId xmlns:a16="http://schemas.microsoft.com/office/drawing/2014/main" id="{676BD828-8EF4-B5A9-772F-91850AEB7B0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57726705"/>
              </p:ext>
            </p:extLst>
          </p:nvPr>
        </p:nvGraphicFramePr>
        <p:xfrm>
          <a:off x="9899431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Cognetics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4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gesamte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Spektrum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Automatisierungstechnologien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einschließlich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RPA,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Anwendungsintegration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5" name="Table 9">
            <a:extLst>
              <a:ext uri="{FF2B5EF4-FFF2-40B4-BE49-F238E27FC236}">
                <a16:creationId xmlns:a16="http://schemas.microsoft.com/office/drawing/2014/main" id="{3EC90D42-5F41-BA2A-B75D-0F993F992FC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02999098"/>
              </p:ext>
            </p:extLst>
          </p:nvPr>
        </p:nvGraphicFramePr>
        <p:xfrm>
          <a:off x="9899431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iSphere</a:t>
                      </a:r>
                      <a:r>
                        <a:rPr lang="en-ZA" sz="9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Cloud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Cloud-Hosting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zugehörige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22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3F65-C094-ED33-78FC-4CF432C02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79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6EA95D86-437F-AA7A-9D8F-642EB2199F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0235968"/>
              </p:ext>
            </p:extLst>
          </p:nvPr>
        </p:nvGraphicFramePr>
        <p:xfrm>
          <a:off x="2417446" y="1690285"/>
          <a:ext cx="1758982" cy="135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konkconsulting</a:t>
                      </a:r>
                      <a:endParaRPr lang="en-US" sz="9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SAP-Human-Capital-Management-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Architekturentwurfsdienste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plattformübergreifende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Unternehmensintegrationsdienste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0601B72E-EC92-0AB6-4CCF-A62C179455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60408242"/>
              </p:ext>
            </p:extLst>
          </p:nvPr>
        </p:nvGraphicFramePr>
        <p:xfrm>
          <a:off x="4303401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Kreon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IoT-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Komponenten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Subsysteme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eingebetteter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 und Software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F0AD1C3-C4B9-01EA-3B36-81950B7B85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97561730"/>
              </p:ext>
            </p:extLst>
          </p:nvPr>
        </p:nvGraphicFramePr>
        <p:xfrm>
          <a:off x="618438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Liminal.Health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Gesundheitsmanagement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Microsoft Dynamics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3129EEB8-A6E1-5826-4904-6B23D44C1CE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6890829"/>
              </p:ext>
            </p:extLst>
          </p:nvPr>
        </p:nvGraphicFramePr>
        <p:xfrm>
          <a:off x="807033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LogBox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medizinische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Aufzeichnungssysteme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BB2DEF3D-268A-48B9-72C1-D9F75346EE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23517041"/>
              </p:ext>
            </p:extLst>
          </p:nvPr>
        </p:nvGraphicFramePr>
        <p:xfrm>
          <a:off x="9951126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Magnisol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Unterstützung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bei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Einbindung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Ceridian Dayforce,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vollständig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HCM-,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WFM-, Payroll- und Talent 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CE5C66-6F63-9EA6-B58A-9AD5F437C4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4508041"/>
              </p:ext>
            </p:extLst>
          </p:nvPr>
        </p:nvGraphicFramePr>
        <p:xfrm>
          <a:off x="479794" y="2985828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Metagrated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geschäftskritische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durch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vertrauenswürdige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Sicherheitsnetzwerke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5BB5C88B-8B99-DFFF-0010-C6494CCEA3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02298303"/>
              </p:ext>
            </p:extLst>
          </p:nvPr>
        </p:nvGraphicFramePr>
        <p:xfrm>
          <a:off x="2365750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Rivor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Outsourcing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Geschäftsprozessen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3F69BF1A-96D1-B8D3-FF37-2AD01DF7A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7192390"/>
              </p:ext>
            </p:extLst>
          </p:nvPr>
        </p:nvGraphicFramePr>
        <p:xfrm>
          <a:off x="425170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accent1"/>
                          </a:solidFill>
                        </a:rPr>
                        <a:t>Sapconet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Finance-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kundenspezifische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das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D0FBBCFD-6747-3E63-149B-E45FEE47134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0769787"/>
              </p:ext>
            </p:extLst>
          </p:nvPr>
        </p:nvGraphicFramePr>
        <p:xfrm>
          <a:off x="613268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Stratview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Hyperion-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Enterprise Performance Management und Oracle HCM Cloud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80366E2B-945F-7564-9FE3-B2B54791E5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90436933"/>
              </p:ext>
            </p:extLst>
          </p:nvPr>
        </p:nvGraphicFramePr>
        <p:xfrm>
          <a:off x="8018641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Tusk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Marken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Marketing-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Schulungslösungen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5317970A-B9F5-B69A-DF58-7271E6D117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0267718"/>
              </p:ext>
            </p:extLst>
          </p:nvPr>
        </p:nvGraphicFramePr>
        <p:xfrm>
          <a:off x="484961" y="4052771"/>
          <a:ext cx="1758982" cy="170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Valcann</a:t>
                      </a:r>
                      <a:endParaRPr lang="en-ZA" sz="9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Fortgeschrittener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Beratungspartner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Cloud-Computing-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darunter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Infrastructure as a Service (IaaS), Cloud Operations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CloudOps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Orchestrierung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besonderem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Windows- und 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Arbeitslasten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1442B4A5-F919-D1E8-3984-F1FA8D827F1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04727906"/>
              </p:ext>
            </p:extLst>
          </p:nvPr>
        </p:nvGraphicFramePr>
        <p:xfrm>
          <a:off x="2365751" y="4052771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accent1"/>
                          </a:solidFill>
                        </a:rPr>
                        <a:t>Zimele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Outsourcing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Versorgungs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Immobilien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Gebäude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302739E4-0C57-45C7-9406-49FE5499070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5728014"/>
              </p:ext>
            </p:extLst>
          </p:nvPr>
        </p:nvGraphicFramePr>
        <p:xfrm>
          <a:off x="9899430" y="3084844"/>
          <a:ext cx="2029217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217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VantagePoint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BTP (Business Technology Platform) und OneStream-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Analyse, Reporting,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Konsolidierung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DECC4357-0F6B-349A-5366-4A1C9BFCCC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1205322"/>
              </p:ext>
            </p:extLst>
          </p:nvPr>
        </p:nvGraphicFramePr>
        <p:xfrm>
          <a:off x="475991" y="169028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K5 Business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‍Regional SAP implementation and managed services for on-premises and Cloud systems, covering a wide range of SAP modules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4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99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282324F3-67C6-5C4A-BFC4-B589AFD9E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21877" cy="6858000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40D79F-2D39-4AD8-98FB-1F23E265DB8A}"/>
              </a:ext>
            </a:extLst>
          </p:cNvPr>
          <p:cNvGrpSpPr/>
          <p:nvPr userDrawn="1"/>
        </p:nvGrpSpPr>
        <p:grpSpPr>
          <a:xfrm>
            <a:off x="5345373" y="1157943"/>
            <a:ext cx="5995727" cy="5165362"/>
            <a:chOff x="5345373" y="1135218"/>
            <a:chExt cx="5995727" cy="51653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929011-CFE1-4EC2-BCCA-EEC0680C27B6}"/>
                </a:ext>
              </a:extLst>
            </p:cNvPr>
            <p:cNvSpPr txBox="1"/>
            <p:nvPr userDrawn="1"/>
          </p:nvSpPr>
          <p:spPr>
            <a:xfrm>
              <a:off x="5356746" y="2081283"/>
              <a:ext cx="5984354" cy="421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EPI-USE Labs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gehört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groupelephant.com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mehr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3.700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beschäftigt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größtenteils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Besitz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Gruppe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arbeitet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hybriden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Geschäftsmodell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interne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gemeinnützige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finanzieren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so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täglichen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Aktivitäten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hinausgehen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Anstatt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traditionelles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sozialen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Verantwortung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einfach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Gelder an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Wohltätigkeitsorganisationen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'Beyond Corporate Purpose'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professionalisierte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institutionelle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Non-Profit-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Hauptaugenmerk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dem Schutz und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Erhaltung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Elefanten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Nashörnern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Wildbahn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liegt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zwar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durch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ungewöhnliche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Strategie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auf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wirtschaftlichen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Aufschwung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verarmten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Landbevölkerung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Gebieten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basiert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an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bedrohten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angrenzen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diesen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Auftrag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erfolgreich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abschließen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1 % (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Prozent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Nettoeinnahmen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ERP-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können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Reihe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wählen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für die die Mittel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ERP-Mitarbeiter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Wahl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laufenden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Überwachung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Bewertung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sowie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Berichterstattung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unterstützen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Bitte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beachten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die Gelder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keinen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freiwilligen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Aufschlag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Gebühren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darstellen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sondern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entnommen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Beispiele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aktuellen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Initiativen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Maßnahmen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www.erp.ngo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CEC14F-5C1D-4A0E-A0D6-1DE3B92C9E73}"/>
                </a:ext>
              </a:extLst>
            </p:cNvPr>
            <p:cNvSpPr txBox="1"/>
            <p:nvPr userDrawn="1"/>
          </p:nvSpPr>
          <p:spPr>
            <a:xfrm>
              <a:off x="5345373" y="1135218"/>
              <a:ext cx="59340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Außerhalb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des </a:t>
              </a:r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Unternehmenszwecks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  <a:b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Elephants, Rhinos &amp; People (ERP)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62DB3B-32A6-41EC-8F18-52D63E982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17" y="5450347"/>
            <a:ext cx="1021863" cy="12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901FC062-72B8-8D53-55A3-D23F5ADF7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A35F4A22-43D0-B6C6-663B-9C0A4071CCF8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932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FFDB9F7-E40D-B061-14D2-A8FFF253D0AF}"/>
              </a:ext>
            </a:extLst>
          </p:cNvPr>
          <p:cNvSpPr/>
          <p:nvPr userDrawn="1"/>
        </p:nvSpPr>
        <p:spPr>
          <a:xfrm>
            <a:off x="0" y="5805264"/>
            <a:ext cx="5591944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621F4EFF-3AA2-CA74-E423-2B68A1E62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36" r="56160"/>
          <a:stretch/>
        </p:blipFill>
        <p:spPr>
          <a:xfrm>
            <a:off x="0" y="0"/>
            <a:ext cx="307812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41EBCC-CCE6-915C-A24D-DB1CB51B7CEF}"/>
              </a:ext>
            </a:extLst>
          </p:cNvPr>
          <p:cNvGrpSpPr/>
          <p:nvPr userDrawn="1"/>
        </p:nvGrpSpPr>
        <p:grpSpPr>
          <a:xfrm>
            <a:off x="4223792" y="1131122"/>
            <a:ext cx="6822539" cy="4448041"/>
            <a:chOff x="3092393" y="731628"/>
            <a:chExt cx="5638462" cy="36760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15611D-7100-6A1C-542C-CCC15B28AD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4" r="19654"/>
            <a:stretch/>
          </p:blipFill>
          <p:spPr>
            <a:xfrm>
              <a:off x="3092393" y="1955488"/>
              <a:ext cx="1879487" cy="12238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2AEEE-2414-E427-5DD3-B20CD0BE0694}"/>
                </a:ext>
              </a:extLst>
            </p:cNvPr>
            <p:cNvSpPr/>
            <p:nvPr userDrawn="1"/>
          </p:nvSpPr>
          <p:spPr>
            <a:xfrm>
              <a:off x="3092394" y="731629"/>
              <a:ext cx="1879487" cy="12283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bg1"/>
                  </a:solidFill>
                </a:rPr>
                <a:t>24</a:t>
              </a:r>
            </a:p>
            <a:p>
              <a:pPr algn="ctr"/>
              <a:r>
                <a:rPr lang="en-ZA" sz="900" b="1" dirty="0" err="1">
                  <a:solidFill>
                    <a:schemeClr val="bg1"/>
                  </a:solidFill>
                </a:rPr>
                <a:t>Genossenschaften</a:t>
              </a:r>
              <a:r>
                <a:rPr lang="en-ZA" sz="900" b="1" dirty="0">
                  <a:solidFill>
                    <a:schemeClr val="bg1"/>
                  </a:solidFill>
                </a:rPr>
                <a:t>, </a:t>
              </a:r>
              <a:r>
                <a:rPr lang="en-ZA" sz="900" b="0" dirty="0">
                  <a:solidFill>
                    <a:schemeClr val="bg1"/>
                  </a:solidFill>
                </a:rPr>
                <a:t>die </a:t>
              </a:r>
              <a:r>
                <a:rPr lang="en-ZA" sz="900" b="0" dirty="0" err="1">
                  <a:solidFill>
                    <a:schemeClr val="bg1"/>
                  </a:solidFill>
                </a:rPr>
                <a:t>seit</a:t>
              </a:r>
              <a:r>
                <a:rPr lang="en-ZA" sz="900" b="0" dirty="0">
                  <a:solidFill>
                    <a:schemeClr val="bg1"/>
                  </a:solidFill>
                </a:rPr>
                <a:t> 1994 </a:t>
              </a:r>
              <a:r>
                <a:rPr lang="en-ZA" sz="900" b="0" dirty="0" err="1">
                  <a:solidFill>
                    <a:schemeClr val="bg1"/>
                  </a:solidFill>
                </a:rPr>
                <a:t>ländliche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Unternehmen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gründen</a:t>
              </a:r>
              <a:r>
                <a:rPr lang="en-ZA" sz="900" b="0" dirty="0">
                  <a:solidFill>
                    <a:schemeClr val="bg1"/>
                  </a:solidFill>
                </a:rPr>
                <a:t> und </a:t>
              </a:r>
              <a:r>
                <a:rPr lang="en-ZA" sz="900" b="0" dirty="0" err="1">
                  <a:solidFill>
                    <a:schemeClr val="bg1"/>
                  </a:solidFill>
                </a:rPr>
                <a:t>betreiben</a:t>
              </a:r>
              <a:endParaRPr lang="en-ZA" sz="900" b="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49833-D5FA-7043-A67F-DFC03FBAE8ED}"/>
                </a:ext>
              </a:extLst>
            </p:cNvPr>
            <p:cNvSpPr/>
            <p:nvPr userDrawn="1"/>
          </p:nvSpPr>
          <p:spPr>
            <a:xfrm>
              <a:off x="6851368" y="731629"/>
              <a:ext cx="1879487" cy="12283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/>
                <a:t>7</a:t>
              </a:r>
            </a:p>
            <a:p>
              <a:pPr algn="ctr"/>
              <a:r>
                <a:rPr lang="en-ZA" sz="900" b="1" dirty="0" err="1"/>
                <a:t>Einrichtung</a:t>
              </a:r>
              <a:r>
                <a:rPr lang="en-ZA" sz="900" b="1" dirty="0"/>
                <a:t> von </a:t>
              </a:r>
              <a:r>
                <a:rPr lang="en-ZA" sz="900" b="1" dirty="0" err="1"/>
                <a:t>Knotenpunkten</a:t>
              </a:r>
              <a:r>
                <a:rPr lang="en-ZA" sz="900" b="1" dirty="0"/>
                <a:t> und </a:t>
              </a:r>
              <a:r>
                <a:rPr lang="en-ZA" sz="900" b="1" dirty="0" err="1"/>
                <a:t>Gemeinschaftszentren</a:t>
              </a:r>
              <a:r>
                <a:rPr lang="en-ZA" sz="900" b="1" dirty="0"/>
                <a:t> </a:t>
              </a:r>
              <a:r>
                <a:rPr lang="en-ZA" sz="900" b="0" dirty="0" err="1"/>
                <a:t>mit</a:t>
              </a:r>
              <a:r>
                <a:rPr lang="en-ZA" sz="900" b="0" dirty="0"/>
                <a:t> </a:t>
              </a:r>
              <a:r>
                <a:rPr lang="en-ZA" sz="900" b="0" dirty="0" err="1"/>
                <a:t>direkten</a:t>
              </a:r>
              <a:r>
                <a:rPr lang="en-ZA" sz="900" b="0" dirty="0"/>
                <a:t> </a:t>
              </a:r>
              <a:r>
                <a:rPr lang="en-ZA" sz="900" b="0" dirty="0" err="1"/>
                <a:t>Auswirkungen</a:t>
              </a:r>
              <a:r>
                <a:rPr lang="en-ZA" sz="900" b="0" dirty="0"/>
                <a:t> auf die </a:t>
              </a:r>
              <a:r>
                <a:rPr lang="en-ZA" sz="900" b="0" dirty="0" err="1"/>
                <a:t>lokalen</a:t>
              </a:r>
              <a:r>
                <a:rPr lang="en-ZA" sz="900" b="0" dirty="0"/>
                <a:t> </a:t>
              </a:r>
              <a:r>
                <a:rPr lang="en-ZA" sz="900" b="0" dirty="0" err="1"/>
                <a:t>Gemeinschaften</a:t>
              </a:r>
              <a:endParaRPr lang="en-ZA" sz="900" b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C1DC12-D27A-5B3F-3437-825668B7970F}"/>
                </a:ext>
              </a:extLst>
            </p:cNvPr>
            <p:cNvSpPr/>
            <p:nvPr userDrawn="1"/>
          </p:nvSpPr>
          <p:spPr>
            <a:xfrm>
              <a:off x="4971881" y="1955489"/>
              <a:ext cx="1879487" cy="1228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accent4"/>
                  </a:solidFill>
                </a:rPr>
                <a:t>620</a:t>
              </a:r>
            </a:p>
            <a:p>
              <a:pPr algn="ctr"/>
              <a:r>
                <a:rPr lang="en-ZA" sz="900" b="1" dirty="0" err="1">
                  <a:solidFill>
                    <a:schemeClr val="accent4"/>
                  </a:solidFill>
                </a:rPr>
                <a:t>Verteilte</a:t>
              </a:r>
              <a:r>
                <a:rPr lang="en-ZA" sz="900" b="1" dirty="0">
                  <a:solidFill>
                    <a:schemeClr val="accent4"/>
                  </a:solidFill>
                </a:rPr>
                <a:t> </a:t>
              </a:r>
              <a:r>
                <a:rPr lang="en-ZA" sz="900" b="1" dirty="0" err="1">
                  <a:solidFill>
                    <a:schemeClr val="accent4"/>
                  </a:solidFill>
                </a:rPr>
                <a:t>Fahrräder</a:t>
              </a:r>
              <a:endParaRPr lang="en-ZA" sz="900" b="1" dirty="0">
                <a:solidFill>
                  <a:schemeClr val="accent4"/>
                </a:solidFill>
              </a:endParaRPr>
            </a:p>
            <a:p>
              <a:pPr algn="ctr"/>
              <a:r>
                <a:rPr lang="en-ZA" sz="900" dirty="0">
                  <a:solidFill>
                    <a:schemeClr val="accent4"/>
                  </a:solidFill>
                </a:rPr>
                <a:t>in Limpopo und der </a:t>
              </a:r>
              <a:r>
                <a:rPr lang="en-ZA" sz="900" dirty="0" err="1">
                  <a:solidFill>
                    <a:schemeClr val="accent4"/>
                  </a:solidFill>
                </a:rPr>
                <a:t>Nordwestprovinz</a:t>
              </a:r>
              <a:endParaRPr lang="en-ZA" sz="900" dirty="0">
                <a:solidFill>
                  <a:schemeClr val="accent4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DA447C-2209-C08F-6DB5-D3A51B0C28EC}"/>
                </a:ext>
              </a:extLst>
            </p:cNvPr>
            <p:cNvSpPr/>
            <p:nvPr userDrawn="1"/>
          </p:nvSpPr>
          <p:spPr>
            <a:xfrm>
              <a:off x="3092393" y="3179348"/>
              <a:ext cx="1879487" cy="12283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ZA" sz="1800" b="1" dirty="0"/>
                <a:t>3</a:t>
              </a:r>
            </a:p>
            <a:p>
              <a:pPr algn="ctr"/>
              <a:r>
                <a:rPr lang="en-ZA" sz="900" b="1" dirty="0" err="1"/>
                <a:t>Initiativen</a:t>
              </a:r>
              <a:r>
                <a:rPr lang="en-ZA" sz="900" b="1" dirty="0"/>
                <a:t> </a:t>
              </a:r>
              <a:r>
                <a:rPr lang="en-ZA" sz="900" b="0" dirty="0" err="1"/>
                <a:t>zur</a:t>
              </a:r>
              <a:r>
                <a:rPr lang="en-ZA" sz="900" b="0" dirty="0"/>
                <a:t> </a:t>
              </a:r>
              <a:r>
                <a:rPr lang="en-ZA" sz="900" b="0" dirty="0" err="1"/>
                <a:t>Schaffung</a:t>
              </a:r>
              <a:r>
                <a:rPr lang="en-ZA" sz="900" b="0" dirty="0"/>
                <a:t> von </a:t>
              </a:r>
              <a:r>
                <a:rPr lang="en-ZA" sz="900" b="0" dirty="0" err="1"/>
                <a:t>Arbeitsplätzen</a:t>
              </a:r>
              <a:r>
                <a:rPr lang="en-ZA" sz="900" b="0" dirty="0"/>
                <a:t> und </a:t>
              </a:r>
              <a:r>
                <a:rPr lang="en-ZA" sz="900" b="0" dirty="0" err="1"/>
                <a:t>Einkommen</a:t>
              </a:r>
              <a:r>
                <a:rPr lang="en-ZA" sz="900" b="0" dirty="0"/>
                <a:t> für die </a:t>
              </a:r>
              <a:r>
                <a:rPr lang="en-ZA" sz="900" b="0" dirty="0" err="1"/>
                <a:t>lokale</a:t>
              </a:r>
              <a:r>
                <a:rPr lang="en-ZA" sz="900" b="0" dirty="0"/>
                <a:t> </a:t>
              </a:r>
              <a:r>
                <a:rPr lang="en-ZA" sz="900" b="0" dirty="0" err="1"/>
                <a:t>Bevölkerung</a:t>
              </a:r>
              <a:endParaRPr lang="en-ZA" sz="900" b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8520F9-44F9-7C3A-1B27-8ED603EC22CC}"/>
                </a:ext>
              </a:extLst>
            </p:cNvPr>
            <p:cNvSpPr/>
            <p:nvPr userDrawn="1"/>
          </p:nvSpPr>
          <p:spPr>
            <a:xfrm>
              <a:off x="6851367" y="3179348"/>
              <a:ext cx="1879487" cy="1228347"/>
            </a:xfrm>
            <a:prstGeom prst="rect">
              <a:avLst/>
            </a:prstGeom>
            <a:solidFill>
              <a:srgbClr val="8FA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900" b="1" dirty="0" err="1">
                  <a:solidFill>
                    <a:prstClr val="white"/>
                  </a:solidFill>
                </a:rPr>
                <a:t>Gesamtzahl</a:t>
              </a:r>
              <a:r>
                <a:rPr lang="en-ZA" sz="900" b="1" dirty="0">
                  <a:solidFill>
                    <a:prstClr val="white"/>
                  </a:solidFill>
                </a:rPr>
                <a:t> der </a:t>
              </a:r>
              <a:r>
                <a:rPr lang="en-ZA" sz="900" b="1" dirty="0" err="1">
                  <a:solidFill>
                    <a:prstClr val="white"/>
                  </a:solidFill>
                </a:rPr>
                <a:t>betroffenen</a:t>
              </a:r>
              <a:r>
                <a:rPr lang="en-ZA" sz="900" b="1" dirty="0">
                  <a:solidFill>
                    <a:prstClr val="white"/>
                  </a:solidFill>
                </a:rPr>
                <a:t> Menschen ca.</a:t>
              </a:r>
            </a:p>
            <a:p>
              <a:pPr algn="ctr"/>
              <a:r>
                <a:rPr lang="en-ZA" sz="1800" b="1" dirty="0"/>
                <a:t>500,000</a:t>
              </a:r>
            </a:p>
            <a:p>
              <a:pPr algn="ctr"/>
              <a:r>
                <a:rPr lang="en-ZA" sz="900" dirty="0" err="1"/>
                <a:t>direkt</a:t>
              </a:r>
              <a:r>
                <a:rPr lang="en-ZA" sz="900" dirty="0"/>
                <a:t> und </a:t>
              </a:r>
              <a:r>
                <a:rPr lang="en-ZA" sz="900" dirty="0" err="1"/>
                <a:t>indirekt</a:t>
              </a:r>
              <a:r>
                <a:rPr lang="en-ZA" sz="900" dirty="0"/>
                <a:t> </a:t>
              </a:r>
              <a:r>
                <a:rPr lang="en-ZA" sz="900" dirty="0" err="1"/>
                <a:t>Begünstigte</a:t>
              </a:r>
              <a:endParaRPr lang="en-ZA" sz="9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7BA68B-BFFF-535B-F536-F6C287C33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731628"/>
              <a:ext cx="1879487" cy="12283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5A4EC-4BBB-DD3E-9CEF-BB63A02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367" y="1959976"/>
              <a:ext cx="1879487" cy="12193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B21A3B-575B-05C9-BC0F-AC3948D97A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3179348"/>
              <a:ext cx="1879487" cy="122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288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946E5675-D1B9-117D-0008-BB65E1F4330A}"/>
              </a:ext>
            </a:extLst>
          </p:cNvPr>
          <p:cNvSpPr/>
          <p:nvPr userDrawn="1"/>
        </p:nvSpPr>
        <p:spPr>
          <a:xfrm>
            <a:off x="276793" y="5849403"/>
            <a:ext cx="1210695" cy="802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4">
            <a:extLst>
              <a:ext uri="{FF2B5EF4-FFF2-40B4-BE49-F238E27FC236}">
                <a16:creationId xmlns:a16="http://schemas.microsoft.com/office/drawing/2014/main" id="{ED398659-5884-3C48-804C-C6B1DE4E18A7}"/>
              </a:ext>
            </a:extLst>
          </p:cNvPr>
          <p:cNvSpPr txBox="1">
            <a:spLocks/>
          </p:cNvSpPr>
          <p:nvPr userDrawn="1"/>
        </p:nvSpPr>
        <p:spPr>
          <a:xfrm>
            <a:off x="536046" y="244636"/>
            <a:ext cx="11227975" cy="66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3951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Globaler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Fußabdruck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40652128-9038-AD2F-1284-94BDF30F7C59}"/>
              </a:ext>
            </a:extLst>
          </p:cNvPr>
          <p:cNvSpPr txBox="1">
            <a:spLocks/>
          </p:cNvSpPr>
          <p:nvPr userDrawn="1"/>
        </p:nvSpPr>
        <p:spPr>
          <a:xfrm>
            <a:off x="10626730" y="6028852"/>
            <a:ext cx="848033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AE46F147-E4BE-11D2-E523-38E7B0B7F721}"/>
              </a:ext>
            </a:extLst>
          </p:cNvPr>
          <p:cNvSpPr txBox="1">
            <a:spLocks/>
          </p:cNvSpPr>
          <p:nvPr userDrawn="1"/>
        </p:nvSpPr>
        <p:spPr>
          <a:xfrm>
            <a:off x="11124551" y="5737972"/>
            <a:ext cx="350212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41D7466B-D460-6A0D-C904-43FD182CE444}"/>
              </a:ext>
            </a:extLst>
          </p:cNvPr>
          <p:cNvSpPr txBox="1">
            <a:spLocks/>
          </p:cNvSpPr>
          <p:nvPr userDrawn="1"/>
        </p:nvSpPr>
        <p:spPr>
          <a:xfrm>
            <a:off x="536046" y="938220"/>
            <a:ext cx="6123621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184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Wir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beschäftigen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weltweit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mehr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als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3.700 Mitarbeiter.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7178F2E8-68FF-63F6-6503-0C23BCB34A03}"/>
              </a:ext>
            </a:extLst>
          </p:cNvPr>
          <p:cNvSpPr/>
          <p:nvPr userDrawn="1"/>
        </p:nvSpPr>
        <p:spPr>
          <a:xfrm>
            <a:off x="6833380" y="0"/>
            <a:ext cx="5358620" cy="6868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4F91E12D-A485-4A80-9E02-31AF1F5069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56135" y="5987819"/>
            <a:ext cx="989764" cy="5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E9AC1CCE-524B-EC03-D511-C7AF8ED21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58" y="1639696"/>
            <a:ext cx="6594606" cy="3803768"/>
          </a:xfrm>
          <a:prstGeom prst="rect">
            <a:avLst/>
          </a:prstGeom>
        </p:spPr>
      </p:pic>
      <p:grpSp>
        <p:nvGrpSpPr>
          <p:cNvPr id="58" name="Group 23">
            <a:extLst>
              <a:ext uri="{FF2B5EF4-FFF2-40B4-BE49-F238E27FC236}">
                <a16:creationId xmlns:a16="http://schemas.microsoft.com/office/drawing/2014/main" id="{1671E27F-BFBA-377F-21E2-B61C5AD182D9}"/>
              </a:ext>
            </a:extLst>
          </p:cNvPr>
          <p:cNvGrpSpPr/>
          <p:nvPr userDrawn="1"/>
        </p:nvGrpSpPr>
        <p:grpSpPr>
          <a:xfrm>
            <a:off x="4902870" y="5945007"/>
            <a:ext cx="1848749" cy="639009"/>
            <a:chOff x="4902870" y="5945007"/>
            <a:chExt cx="1848749" cy="639009"/>
          </a:xfrm>
        </p:grpSpPr>
        <p:sp>
          <p:nvSpPr>
            <p:cNvPr id="59" name="Rectangle 18">
              <a:extLst>
                <a:ext uri="{FF2B5EF4-FFF2-40B4-BE49-F238E27FC236}">
                  <a16:creationId xmlns:a16="http://schemas.microsoft.com/office/drawing/2014/main" id="{6213EBAD-2A6D-41FF-57C5-A0F6A3EA7796}"/>
                </a:ext>
              </a:extLst>
            </p:cNvPr>
            <p:cNvSpPr/>
            <p:nvPr/>
          </p:nvSpPr>
          <p:spPr>
            <a:xfrm>
              <a:off x="4943934" y="6361746"/>
              <a:ext cx="196904" cy="1969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6897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013" dirty="0"/>
            </a:p>
          </p:txBody>
        </p:sp>
        <p:sp>
          <p:nvSpPr>
            <p:cNvPr id="60" name="Rectangle 19">
              <a:extLst>
                <a:ext uri="{FF2B5EF4-FFF2-40B4-BE49-F238E27FC236}">
                  <a16:creationId xmlns:a16="http://schemas.microsoft.com/office/drawing/2014/main" id="{6EEA40C5-E3B4-15B4-F743-A66F6D2F2439}"/>
                </a:ext>
              </a:extLst>
            </p:cNvPr>
            <p:cNvSpPr/>
            <p:nvPr/>
          </p:nvSpPr>
          <p:spPr>
            <a:xfrm>
              <a:off x="5140838" y="5979727"/>
              <a:ext cx="1015021" cy="215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Regional Offices</a:t>
              </a:r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547047F6-88B3-AB99-1C12-2818CE68376E}"/>
                </a:ext>
              </a:extLst>
            </p:cNvPr>
            <p:cNvSpPr/>
            <p:nvPr/>
          </p:nvSpPr>
          <p:spPr>
            <a:xfrm>
              <a:off x="5140838" y="6368572"/>
              <a:ext cx="161078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Implementation Experience</a:t>
              </a:r>
            </a:p>
          </p:txBody>
        </p:sp>
        <p:pic>
          <p:nvPicPr>
            <p:cNvPr id="62" name="Picture 16">
              <a:extLst>
                <a:ext uri="{FF2B5EF4-FFF2-40B4-BE49-F238E27FC236}">
                  <a16:creationId xmlns:a16="http://schemas.microsoft.com/office/drawing/2014/main" id="{4200FCD9-9852-A7A6-EF7D-BCF231FB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2870" y="5945007"/>
              <a:ext cx="257026" cy="257026"/>
            </a:xfrm>
            <a:prstGeom prst="rect">
              <a:avLst/>
            </a:prstGeom>
          </p:spPr>
        </p:pic>
      </p:grpSp>
      <p:grpSp>
        <p:nvGrpSpPr>
          <p:cNvPr id="63" name="Group 3">
            <a:extLst>
              <a:ext uri="{FF2B5EF4-FFF2-40B4-BE49-F238E27FC236}">
                <a16:creationId xmlns:a16="http://schemas.microsoft.com/office/drawing/2014/main" id="{4AE1D537-9721-240C-43A7-F27777AB93FA}"/>
              </a:ext>
            </a:extLst>
          </p:cNvPr>
          <p:cNvGrpSpPr/>
          <p:nvPr userDrawn="1"/>
        </p:nvGrpSpPr>
        <p:grpSpPr>
          <a:xfrm>
            <a:off x="7140150" y="174213"/>
            <a:ext cx="4775057" cy="6554482"/>
            <a:chOff x="8483599" y="226297"/>
            <a:chExt cx="3577718" cy="7190125"/>
          </a:xfrm>
        </p:grpSpPr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D5A13C42-8635-3512-3B8C-E197957AE433}"/>
                </a:ext>
              </a:extLst>
            </p:cNvPr>
            <p:cNvSpPr txBox="1"/>
            <p:nvPr/>
          </p:nvSpPr>
          <p:spPr>
            <a:xfrm>
              <a:off x="8483599" y="230512"/>
              <a:ext cx="1560252" cy="434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Europe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Belgium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Czech Republic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Denmark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Finland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France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Germany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Ireland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Isle of Man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Netherlands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Norway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Portugal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Romania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Spain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Sweden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Switzerland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Turkey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Kingdom</a:t>
              </a:r>
            </a:p>
          </p:txBody>
        </p:sp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0DCD2960-833F-22F5-AB8E-F1E536FB1C68}"/>
                </a:ext>
              </a:extLst>
            </p:cNvPr>
            <p:cNvSpPr txBox="1"/>
            <p:nvPr/>
          </p:nvSpPr>
          <p:spPr>
            <a:xfrm>
              <a:off x="9232736" y="386831"/>
              <a:ext cx="874092" cy="417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Antwerp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Prague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Copenhagen,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Aarhus,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Fredericia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Helsinki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Lille,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Paris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Berlin,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Frankfurt,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Walldorf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</a:t>
              </a: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Maarsbergen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Warsaw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Porto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Bucharest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Madrid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Stockholm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Zurich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Istanbul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London</a:t>
              </a: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E85EBE6E-F3A3-439F-AD1B-1B730356FAB2}"/>
                </a:ext>
              </a:extLst>
            </p:cNvPr>
            <p:cNvSpPr txBox="1"/>
            <p:nvPr/>
          </p:nvSpPr>
          <p:spPr>
            <a:xfrm>
              <a:off x="10359623" y="226297"/>
              <a:ext cx="1701694" cy="247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Americas</a:t>
              </a:r>
              <a:endParaRPr lang="en-US" sz="14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Argentina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Brazil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Canada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Chile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Colombia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Costa Rica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Ecuador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Mexico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States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Uruguay</a:t>
              </a: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29A3D9E9-A128-54D2-D22C-C6958118D617}"/>
                </a:ext>
              </a:extLst>
            </p:cNvPr>
            <p:cNvSpPr txBox="1"/>
            <p:nvPr/>
          </p:nvSpPr>
          <p:spPr>
            <a:xfrm>
              <a:off x="11108759" y="378316"/>
              <a:ext cx="874092" cy="2304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Buenos Aires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São Paulo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Toronto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Santiago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Bogotá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 Jose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Quito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Mexico City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Lima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Atlanta,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Indianapolis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Montevideo</a:t>
              </a:r>
            </a:p>
          </p:txBody>
        </p:sp>
        <p:cxnSp>
          <p:nvCxnSpPr>
            <p:cNvPr id="68" name="Straight Connector 11">
              <a:extLst>
                <a:ext uri="{FF2B5EF4-FFF2-40B4-BE49-F238E27FC236}">
                  <a16:creationId xmlns:a16="http://schemas.microsoft.com/office/drawing/2014/main" id="{44E51793-D96F-4FA7-09DE-06C98ED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302" y="303550"/>
              <a:ext cx="0" cy="6962043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">
              <a:extLst>
                <a:ext uri="{FF2B5EF4-FFF2-40B4-BE49-F238E27FC236}">
                  <a16:creationId xmlns:a16="http://schemas.microsoft.com/office/drawing/2014/main" id="{4195BF2D-C17D-1CBD-9F4D-F9AD0BB1D551}"/>
                </a:ext>
              </a:extLst>
            </p:cNvPr>
            <p:cNvCxnSpPr>
              <a:cxnSpLocks/>
            </p:cNvCxnSpPr>
            <p:nvPr/>
          </p:nvCxnSpPr>
          <p:spPr>
            <a:xfrm>
              <a:off x="8494110" y="4275358"/>
              <a:ext cx="3466353" cy="0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BAB96EA5-DEF2-129D-1A1C-00319462E65E}"/>
                </a:ext>
              </a:extLst>
            </p:cNvPr>
            <p:cNvSpPr txBox="1"/>
            <p:nvPr/>
          </p:nvSpPr>
          <p:spPr>
            <a:xfrm>
              <a:off x="8483599" y="4393278"/>
              <a:ext cx="1621577" cy="302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Asia Pacific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Australia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India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Japan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Koreo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Macau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Malaysia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New Zealand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Philippines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Singapore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Thailand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Vietnam</a:t>
              </a:r>
            </a:p>
          </p:txBody>
        </p:sp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1CBB8C45-E033-0250-FA8B-B277DA59ACF1}"/>
                </a:ext>
              </a:extLst>
            </p:cNvPr>
            <p:cNvSpPr txBox="1"/>
            <p:nvPr/>
          </p:nvSpPr>
          <p:spPr>
            <a:xfrm>
              <a:off x="9232736" y="4540312"/>
              <a:ext cx="874091" cy="286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Brisbane,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Canberra,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Melbourne,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Perth,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Sydney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Shanghai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Hyderabad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Tokyo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Kuala Lumpur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Auckland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Manila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Singapore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Bangkok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Verdana" panose="020B0604030504040204" pitchFamily="34" charset="0"/>
                </a:rPr>
                <a:t>–  </a:t>
              </a:r>
              <a:r>
                <a:rPr lang="en-ZA" sz="700" b="0" i="0" dirty="0">
                  <a:solidFill>
                    <a:schemeClr val="tx1">
                      <a:lumMod val="75000"/>
                    </a:schemeClr>
                  </a:solidFill>
                  <a:effectLst/>
                  <a:latin typeface="+mn-lt"/>
                </a:rPr>
                <a:t>Ho Chi Minh City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B7572F4-6EBB-D213-F23A-E75C163AD0BB}"/>
                </a:ext>
              </a:extLst>
            </p:cNvPr>
            <p:cNvSpPr txBox="1"/>
            <p:nvPr/>
          </p:nvSpPr>
          <p:spPr>
            <a:xfrm>
              <a:off x="10359623" y="4393276"/>
              <a:ext cx="1682987" cy="178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Middle East &amp; Africa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Kenya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Morocco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Mauritius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South Africa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The UAE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3" name="TextBox 22">
              <a:extLst>
                <a:ext uri="{FF2B5EF4-FFF2-40B4-BE49-F238E27FC236}">
                  <a16:creationId xmlns:a16="http://schemas.microsoft.com/office/drawing/2014/main" id="{E5873AB0-301F-7ECF-C3E7-DE7486606EDC}"/>
                </a:ext>
              </a:extLst>
            </p:cNvPr>
            <p:cNvSpPr txBox="1"/>
            <p:nvPr/>
          </p:nvSpPr>
          <p:spPr>
            <a:xfrm>
              <a:off x="11108759" y="4555710"/>
              <a:ext cx="874092" cy="147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Nairobi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Casablanca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Rabat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Quatre Bornes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Cape Town,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Pretoria,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Johannesburg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Dubai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86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6733F-F65E-75B8-F586-EBA714E2A7D7}"/>
              </a:ext>
            </a:extLst>
          </p:cNvPr>
          <p:cNvSpPr/>
          <p:nvPr userDrawn="1"/>
        </p:nvSpPr>
        <p:spPr>
          <a:xfrm>
            <a:off x="6413824" y="0"/>
            <a:ext cx="5778176" cy="6858000"/>
          </a:xfrm>
          <a:prstGeom prst="rect">
            <a:avLst/>
          </a:prstGeom>
          <a:gradFill>
            <a:gsLst>
              <a:gs pos="0">
                <a:srgbClr val="8FAEC3">
                  <a:lumMod val="35000"/>
                  <a:lumOff val="65000"/>
                </a:srgbClr>
              </a:gs>
              <a:gs pos="40000">
                <a:schemeClr val="bg1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DD794-7D7B-DA23-C765-CE4CD13B9E95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F7563D-8675-13D5-4AD9-783B2C191D16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1C18EC-E5FB-B844-4B2C-8B7AAD7D0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856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FB895C9-7999-9046-8720-3DC916351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6436" y="3672361"/>
            <a:ext cx="1817518" cy="179692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icon/logo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5083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6541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9369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3F0D3-F78F-6246-98B6-64A04A850FA6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E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DF33-DE14-7A4B-A240-A10A228B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550931" cy="9036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073D-87D9-754E-8A84-5A83BC7F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9" y="1577367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4C3D4-0E2C-374D-A952-CFF95D245898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313574" y="6237312"/>
            <a:ext cx="1049251" cy="325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6E9A0-63FF-4CAB-A8EA-0D4FF5FE0502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4B08F-0646-8E46-96D1-07A2AC66FCC9}"/>
              </a:ext>
            </a:extLst>
          </p:cNvPr>
          <p:cNvSpPr/>
          <p:nvPr userDrawn="1"/>
        </p:nvSpPr>
        <p:spPr>
          <a:xfrm>
            <a:off x="1426153" y="6366520"/>
            <a:ext cx="68644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solidFill>
                  <a:schemeClr val="bg1">
                    <a:lumMod val="75000"/>
                  </a:schemeClr>
                </a:solidFill>
              </a:rPr>
              <a:t>© 2025 EPI-USE Labs GmbH. All rights, reserved.</a:t>
            </a:r>
            <a:endParaRPr lang="en-GB" sz="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95F251-99B7-080A-AF1F-EBD16211156E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10992544" y="18367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681" r:id="rId3"/>
    <p:sldLayoutId id="2147483698" r:id="rId4"/>
    <p:sldLayoutId id="2147483722" r:id="rId5"/>
    <p:sldLayoutId id="2147483701" r:id="rId6"/>
    <p:sldLayoutId id="2147483670" r:id="rId7"/>
    <p:sldLayoutId id="2147483692" r:id="rId8"/>
    <p:sldLayoutId id="2147483702" r:id="rId9"/>
    <p:sldLayoutId id="2147483715" r:id="rId10"/>
    <p:sldLayoutId id="2147483674" r:id="rId11"/>
    <p:sldLayoutId id="2147483662" r:id="rId12"/>
    <p:sldLayoutId id="2147483689" r:id="rId13"/>
    <p:sldLayoutId id="2147483671" r:id="rId14"/>
    <p:sldLayoutId id="2147483688" r:id="rId15"/>
    <p:sldLayoutId id="2147483663" r:id="rId16"/>
    <p:sldLayoutId id="2147483691" r:id="rId17"/>
    <p:sldLayoutId id="2147483694" r:id="rId18"/>
    <p:sldLayoutId id="2147483708" r:id="rId19"/>
    <p:sldLayoutId id="2147483685" r:id="rId20"/>
    <p:sldLayoutId id="2147483695" r:id="rId21"/>
    <p:sldLayoutId id="2147483686" r:id="rId22"/>
    <p:sldLayoutId id="2147483696" r:id="rId23"/>
    <p:sldLayoutId id="2147483672" r:id="rId24"/>
    <p:sldLayoutId id="2147483697" r:id="rId25"/>
    <p:sldLayoutId id="2147483668" r:id="rId26"/>
    <p:sldLayoutId id="2147483675" r:id="rId27"/>
    <p:sldLayoutId id="2147483727" r:id="rId28"/>
    <p:sldLayoutId id="2147483684" r:id="rId29"/>
    <p:sldLayoutId id="2147483669" r:id="rId30"/>
    <p:sldLayoutId id="2147483703" r:id="rId31"/>
    <p:sldLayoutId id="2147483700" r:id="rId32"/>
    <p:sldLayoutId id="2147483710" r:id="rId33"/>
    <p:sldLayoutId id="2147483713" r:id="rId34"/>
    <p:sldLayoutId id="2147483714" r:id="rId35"/>
    <p:sldLayoutId id="2147483699" r:id="rId36"/>
    <p:sldLayoutId id="2147483704" r:id="rId37"/>
    <p:sldLayoutId id="2147483711" r:id="rId38"/>
    <p:sldLayoutId id="2147483705" r:id="rId39"/>
    <p:sldLayoutId id="2147483690" r:id="rId40"/>
    <p:sldLayoutId id="2147483706" r:id="rId41"/>
    <p:sldLayoutId id="2147483682" r:id="rId42"/>
    <p:sldLayoutId id="2147483683" r:id="rId43"/>
    <p:sldLayoutId id="2147483720" r:id="rId44"/>
    <p:sldLayoutId id="2147483721" r:id="rId45"/>
    <p:sldLayoutId id="2147483718" r:id="rId46"/>
    <p:sldLayoutId id="2147483719" r:id="rId47"/>
    <p:sldLayoutId id="2147483716" r:id="rId48"/>
    <p:sldLayoutId id="2147483661" r:id="rId49"/>
    <p:sldLayoutId id="2147483717" r:id="rId50"/>
    <p:sldLayoutId id="2147483707" r:id="rId5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8458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rgbClr val="CE181E"/>
        </a:buClr>
        <a:buFont typeface="Wingdings" pitchFamily="2" charset="2"/>
        <a:buChar char="§"/>
        <a:defRPr sz="14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Clr>
          <a:srgbClr val="046595"/>
        </a:buClr>
        <a:buFont typeface="Wingdings" pitchFamily="2" charset="2"/>
        <a:buChar char="§"/>
        <a:defRPr sz="12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0380BB"/>
        </a:buClr>
        <a:buFont typeface="Wingdings" pitchFamily="2" charset="2"/>
        <a:buChar char="§"/>
        <a:defRPr sz="11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5">
            <a:lumMod val="40000"/>
            <a:lumOff val="60000"/>
          </a:schemeClr>
        </a:buClr>
        <a:buFont typeface="Wingdings" pitchFamily="2" charset="2"/>
        <a:buChar char="§"/>
        <a:defRPr sz="105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System Font Regular"/>
        <a:buChar char="▪"/>
        <a:defRPr sz="10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4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568F49-4679-6E57-A223-CAA13836AB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noProof="0" dirty="0"/>
              <a:t>Carine Theunissen &amp; Halil Aydin| 07. Mai 2025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8C6F6F8-CF83-C5DA-5354-B2FA783D21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4881137"/>
            <a:ext cx="8568456" cy="1212159"/>
          </a:xfrm>
        </p:spPr>
        <p:txBody>
          <a:bodyPr/>
          <a:lstStyle/>
          <a:p>
            <a:r>
              <a:rPr lang="de-DE" noProof="0" dirty="0"/>
              <a:t>Smarter Zugriff auf HR-Kennzahlen – </a:t>
            </a:r>
            <a:br>
              <a:rPr lang="de-DE" noProof="0" dirty="0"/>
            </a:br>
            <a:r>
              <a:rPr lang="de-DE" noProof="0" dirty="0"/>
              <a:t>mit KI, Query Manager &amp; SAP Analytics Cloud</a:t>
            </a:r>
          </a:p>
        </p:txBody>
      </p:sp>
    </p:spTree>
    <p:extLst>
      <p:ext uri="{BB962C8B-B14F-4D97-AF65-F5344CB8AC3E}">
        <p14:creationId xmlns:p14="http://schemas.microsoft.com/office/powerpoint/2010/main" val="415907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8BAA2-B396-66D0-C849-C69A7730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11">
            <a:extLst>
              <a:ext uri="{FF2B5EF4-FFF2-40B4-BE49-F238E27FC236}">
                <a16:creationId xmlns:a16="http://schemas.microsoft.com/office/drawing/2014/main" id="{AAAD28D3-C800-E6F1-26AC-B50B02C3DEC2}"/>
              </a:ext>
            </a:extLst>
          </p:cNvPr>
          <p:cNvGrpSpPr/>
          <p:nvPr/>
        </p:nvGrpSpPr>
        <p:grpSpPr>
          <a:xfrm>
            <a:off x="1855312" y="1616708"/>
            <a:ext cx="8469904" cy="4352544"/>
            <a:chOff x="1677705" y="1185215"/>
            <a:chExt cx="9266844" cy="5079559"/>
          </a:xfrm>
        </p:grpSpPr>
        <p:pic>
          <p:nvPicPr>
            <p:cNvPr id="3" name="Grafik 97">
              <a:extLst>
                <a:ext uri="{FF2B5EF4-FFF2-40B4-BE49-F238E27FC236}">
                  <a16:creationId xmlns:a16="http://schemas.microsoft.com/office/drawing/2014/main" id="{1946B3DE-51F3-33FC-DFB4-15F461CB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942" y="1360903"/>
              <a:ext cx="787400" cy="787400"/>
            </a:xfrm>
            <a:prstGeom prst="rect">
              <a:avLst/>
            </a:prstGeom>
          </p:spPr>
        </p:pic>
        <p:pic>
          <p:nvPicPr>
            <p:cNvPr id="4" name="Grafik 98">
              <a:extLst>
                <a:ext uri="{FF2B5EF4-FFF2-40B4-BE49-F238E27FC236}">
                  <a16:creationId xmlns:a16="http://schemas.microsoft.com/office/drawing/2014/main" id="{8C223A1D-E8B3-4788-B46C-0151F0851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9949" y="2332454"/>
              <a:ext cx="787400" cy="741797"/>
            </a:xfrm>
            <a:prstGeom prst="rect">
              <a:avLst/>
            </a:prstGeom>
          </p:spPr>
        </p:pic>
        <p:sp>
          <p:nvSpPr>
            <p:cNvPr id="5" name="Abgerundetes Rechteck 99">
              <a:extLst>
                <a:ext uri="{FF2B5EF4-FFF2-40B4-BE49-F238E27FC236}">
                  <a16:creationId xmlns:a16="http://schemas.microsoft.com/office/drawing/2014/main" id="{4476DE9B-0609-B622-0509-03A86EAFDD1B}"/>
                </a:ext>
              </a:extLst>
            </p:cNvPr>
            <p:cNvSpPr/>
            <p:nvPr/>
          </p:nvSpPr>
          <p:spPr>
            <a:xfrm>
              <a:off x="4079776" y="1185215"/>
              <a:ext cx="3742984" cy="204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7240">
                <a:spcAft>
                  <a:spcPts val="600"/>
                </a:spcAft>
              </a:pPr>
              <a:r>
                <a:rPr lang="de-DE" sz="153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NLP</a:t>
              </a:r>
              <a:endParaRPr lang="de-DE"/>
            </a:p>
          </p:txBody>
        </p:sp>
        <p:pic>
          <p:nvPicPr>
            <p:cNvPr id="6" name="Grafik 100">
              <a:extLst>
                <a:ext uri="{FF2B5EF4-FFF2-40B4-BE49-F238E27FC236}">
                  <a16:creationId xmlns:a16="http://schemas.microsoft.com/office/drawing/2014/main" id="{B6DCC83B-69B5-C73F-4903-6756603C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2840" y="1530623"/>
              <a:ext cx="2019300" cy="1155700"/>
            </a:xfrm>
            <a:prstGeom prst="rect">
              <a:avLst/>
            </a:prstGeom>
          </p:spPr>
        </p:pic>
        <p:sp>
          <p:nvSpPr>
            <p:cNvPr id="7" name="Pfeil nach links und rechts 101">
              <a:extLst>
                <a:ext uri="{FF2B5EF4-FFF2-40B4-BE49-F238E27FC236}">
                  <a16:creationId xmlns:a16="http://schemas.microsoft.com/office/drawing/2014/main" id="{B205BACE-5EF2-5A36-D2B4-7C7CB7B60BA6}"/>
                </a:ext>
              </a:extLst>
            </p:cNvPr>
            <p:cNvSpPr/>
            <p:nvPr/>
          </p:nvSpPr>
          <p:spPr>
            <a:xfrm>
              <a:off x="3122639" y="2083086"/>
              <a:ext cx="504056" cy="22688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Pfeil nach links und rechts 102">
              <a:extLst>
                <a:ext uri="{FF2B5EF4-FFF2-40B4-BE49-F238E27FC236}">
                  <a16:creationId xmlns:a16="http://schemas.microsoft.com/office/drawing/2014/main" id="{3CA51743-34EE-110F-1D32-83E1CAF05848}"/>
                </a:ext>
              </a:extLst>
            </p:cNvPr>
            <p:cNvSpPr/>
            <p:nvPr/>
          </p:nvSpPr>
          <p:spPr>
            <a:xfrm>
              <a:off x="8021881" y="2083086"/>
              <a:ext cx="504056" cy="22688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03">
              <a:extLst>
                <a:ext uri="{FF2B5EF4-FFF2-40B4-BE49-F238E27FC236}">
                  <a16:creationId xmlns:a16="http://schemas.microsoft.com/office/drawing/2014/main" id="{14B0C9AF-E749-D452-9845-EC707F95B4E2}"/>
                </a:ext>
              </a:extLst>
            </p:cNvPr>
            <p:cNvSpPr txBox="1"/>
            <p:nvPr/>
          </p:nvSpPr>
          <p:spPr>
            <a:xfrm>
              <a:off x="1677705" y="3432516"/>
              <a:ext cx="1698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77240">
                <a:spcAft>
                  <a:spcPts val="600"/>
                </a:spcAft>
              </a:pPr>
              <a:r>
                <a:rPr lang="de-DE" sz="1530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Conversation</a:t>
              </a:r>
              <a:r>
                <a:rPr lang="de-DE" sz="153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 defTabSz="777240">
                <a:spcAft>
                  <a:spcPts val="600"/>
                </a:spcAft>
              </a:pPr>
              <a:r>
                <a:rPr lang="de-DE" sz="153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Channel</a:t>
              </a:r>
              <a:endParaRPr lang="de-DE" dirty="0"/>
            </a:p>
          </p:txBody>
        </p:sp>
        <p:sp>
          <p:nvSpPr>
            <p:cNvPr id="13" name="Textfeld 104">
              <a:extLst>
                <a:ext uri="{FF2B5EF4-FFF2-40B4-BE49-F238E27FC236}">
                  <a16:creationId xmlns:a16="http://schemas.microsoft.com/office/drawing/2014/main" id="{D6FA1DE9-CB85-1A5C-0B68-A562AE1F8BA5}"/>
                </a:ext>
              </a:extLst>
            </p:cNvPr>
            <p:cNvSpPr txBox="1"/>
            <p:nvPr/>
          </p:nvSpPr>
          <p:spPr>
            <a:xfrm>
              <a:off x="4079776" y="3435762"/>
              <a:ext cx="3742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77240">
                <a:spcAft>
                  <a:spcPts val="600"/>
                </a:spcAft>
              </a:pPr>
              <a:r>
                <a:rPr lang="de-DE"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Natural Language Processing</a:t>
              </a:r>
              <a:endParaRPr lang="de-DE"/>
            </a:p>
          </p:txBody>
        </p:sp>
        <p:sp>
          <p:nvSpPr>
            <p:cNvPr id="14" name="Textfeld 105">
              <a:extLst>
                <a:ext uri="{FF2B5EF4-FFF2-40B4-BE49-F238E27FC236}">
                  <a16:creationId xmlns:a16="http://schemas.microsoft.com/office/drawing/2014/main" id="{F899B450-7094-6FC8-3B20-46FD7E482C4E}"/>
                </a:ext>
              </a:extLst>
            </p:cNvPr>
            <p:cNvSpPr txBox="1"/>
            <p:nvPr/>
          </p:nvSpPr>
          <p:spPr>
            <a:xfrm>
              <a:off x="8525938" y="3386349"/>
              <a:ext cx="24186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77240">
                <a:spcAft>
                  <a:spcPts val="600"/>
                </a:spcAft>
              </a:pPr>
              <a:r>
                <a:rPr lang="de-DE"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Beliebiges Backend</a:t>
              </a:r>
            </a:p>
            <a:p>
              <a:pPr marL="242888" indent="-242888" defTabSz="777240">
                <a:spcAft>
                  <a:spcPts val="600"/>
                </a:spcAft>
                <a:buFontTx/>
                <a:buChar char="-"/>
              </a:pPr>
              <a:r>
                <a:rPr lang="de-DE" sz="1530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OnPremise</a:t>
              </a:r>
              <a:endParaRPr lang="de-DE" sz="153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242888" indent="-242888" defTabSz="777240">
                <a:spcAft>
                  <a:spcPts val="600"/>
                </a:spcAft>
                <a:buFontTx/>
                <a:buChar char="-"/>
              </a:pPr>
              <a:r>
                <a:rPr lang="de-DE"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Cloud</a:t>
              </a:r>
              <a:endParaRPr lang="de-DE"/>
            </a:p>
          </p:txBody>
        </p:sp>
        <p:pic>
          <p:nvPicPr>
            <p:cNvPr id="15" name="Grafik 106">
              <a:extLst>
                <a:ext uri="{FF2B5EF4-FFF2-40B4-BE49-F238E27FC236}">
                  <a16:creationId xmlns:a16="http://schemas.microsoft.com/office/drawing/2014/main" id="{B7F89ECA-B2B1-A81B-582F-8B332B1F6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804" y="4437112"/>
              <a:ext cx="4176464" cy="1827662"/>
            </a:xfrm>
            <a:prstGeom prst="rect">
              <a:avLst/>
            </a:prstGeom>
          </p:spPr>
        </p:pic>
        <p:pic>
          <p:nvPicPr>
            <p:cNvPr id="16" name="Grafik 107">
              <a:extLst>
                <a:ext uri="{FF2B5EF4-FFF2-40B4-BE49-F238E27FC236}">
                  <a16:creationId xmlns:a16="http://schemas.microsoft.com/office/drawing/2014/main" id="{3DFB2A1B-BC88-92C3-8213-C97B606B1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7968" y="4673883"/>
              <a:ext cx="3456384" cy="1469442"/>
            </a:xfrm>
            <a:prstGeom prst="rect">
              <a:avLst/>
            </a:prstGeom>
          </p:spPr>
        </p:pic>
        <p:cxnSp>
          <p:nvCxnSpPr>
            <p:cNvPr id="17" name="Gerade Verbindung mit Pfeil 108">
              <a:extLst>
                <a:ext uri="{FF2B5EF4-FFF2-40B4-BE49-F238E27FC236}">
                  <a16:creationId xmlns:a16="http://schemas.microsoft.com/office/drawing/2014/main" id="{50C7B182-7DB9-6B3D-638C-93BF7C84A168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3863036" y="3805094"/>
              <a:ext cx="1152844" cy="6320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09">
              <a:extLst>
                <a:ext uri="{FF2B5EF4-FFF2-40B4-BE49-F238E27FC236}">
                  <a16:creationId xmlns:a16="http://schemas.microsoft.com/office/drawing/2014/main" id="{8D04C034-E339-1768-D690-33D45C9DFB3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080" y="3848015"/>
              <a:ext cx="0" cy="10651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10">
              <a:extLst>
                <a:ext uri="{FF2B5EF4-FFF2-40B4-BE49-F238E27FC236}">
                  <a16:creationId xmlns:a16="http://schemas.microsoft.com/office/drawing/2014/main" id="{12E65284-D6E6-5663-4027-B7E0FFF47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0096" y="3755681"/>
              <a:ext cx="0" cy="1157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EE4FC173-BC7A-0B97-DC49-7AD291DD57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7255"/>
          <a:stretch/>
        </p:blipFill>
        <p:spPr>
          <a:xfrm>
            <a:off x="0" y="0"/>
            <a:ext cx="12192000" cy="188240"/>
          </a:xfrm>
          <a:prstGeom prst="rect">
            <a:avLst/>
          </a:prstGeom>
        </p:spPr>
      </p:pic>
      <p:sp>
        <p:nvSpPr>
          <p:cNvPr id="22" name="Titel 9">
            <a:extLst>
              <a:ext uri="{FF2B5EF4-FFF2-40B4-BE49-F238E27FC236}">
                <a16:creationId xmlns:a16="http://schemas.microsoft.com/office/drawing/2014/main" id="{A9EFE43C-B7AE-33BB-6DB7-CE48D572C939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Idee: Chatbot als Produkt/ Lösung</a:t>
            </a:r>
          </a:p>
        </p:txBody>
      </p:sp>
    </p:spTree>
    <p:extLst>
      <p:ext uri="{BB962C8B-B14F-4D97-AF65-F5344CB8AC3E}">
        <p14:creationId xmlns:p14="http://schemas.microsoft.com/office/powerpoint/2010/main" val="230405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0112-3F57-1692-180C-7D90D4D93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8">
            <a:extLst>
              <a:ext uri="{FF2B5EF4-FFF2-40B4-BE49-F238E27FC236}">
                <a16:creationId xmlns:a16="http://schemas.microsoft.com/office/drawing/2014/main" id="{46DA6021-F6E3-127A-F597-7117A4518580}"/>
              </a:ext>
            </a:extLst>
          </p:cNvPr>
          <p:cNvGrpSpPr/>
          <p:nvPr/>
        </p:nvGrpSpPr>
        <p:grpSpPr>
          <a:xfrm>
            <a:off x="2395362" y="1737253"/>
            <a:ext cx="7408664" cy="4352543"/>
            <a:chOff x="1368436" y="692696"/>
            <a:chExt cx="9314530" cy="5472229"/>
          </a:xfrm>
        </p:grpSpPr>
        <p:sp>
          <p:nvSpPr>
            <p:cNvPr id="21" name="Abgerundetes Rechteck 2">
              <a:extLst>
                <a:ext uri="{FF2B5EF4-FFF2-40B4-BE49-F238E27FC236}">
                  <a16:creationId xmlns:a16="http://schemas.microsoft.com/office/drawing/2014/main" id="{C5109FA8-6290-DA9C-A8AD-B6BA2EAC5950}"/>
                </a:ext>
              </a:extLst>
            </p:cNvPr>
            <p:cNvSpPr/>
            <p:nvPr/>
          </p:nvSpPr>
          <p:spPr>
            <a:xfrm>
              <a:off x="3227242" y="692696"/>
              <a:ext cx="1728192" cy="17632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376">
                <a:spcAft>
                  <a:spcPts val="600"/>
                </a:spcAft>
              </a:pPr>
              <a:r>
                <a:rPr lang="de-DE" sz="1422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NLU</a:t>
              </a:r>
            </a:p>
            <a:p>
              <a:pPr algn="ctr" defTabSz="722376">
                <a:spcAft>
                  <a:spcPts val="600"/>
                </a:spcAft>
              </a:pPr>
              <a:endParaRPr lang="de-DE" sz="1422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algn="ctr" defTabSz="722376">
                <a:spcAft>
                  <a:spcPts val="600"/>
                </a:spcAft>
              </a:pPr>
              <a:endParaRPr lang="de-DE" sz="1422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algn="ctr">
                <a:spcAft>
                  <a:spcPts val="600"/>
                </a:spcAft>
              </a:pPr>
              <a:endParaRPr lang="de-DE" dirty="0"/>
            </a:p>
          </p:txBody>
        </p:sp>
        <p:sp>
          <p:nvSpPr>
            <p:cNvPr id="22" name="Abgerundetes Rechteck 3">
              <a:extLst>
                <a:ext uri="{FF2B5EF4-FFF2-40B4-BE49-F238E27FC236}">
                  <a16:creationId xmlns:a16="http://schemas.microsoft.com/office/drawing/2014/main" id="{640E30F3-0C00-85C2-B362-520EA913B990}"/>
                </a:ext>
              </a:extLst>
            </p:cNvPr>
            <p:cNvSpPr/>
            <p:nvPr/>
          </p:nvSpPr>
          <p:spPr>
            <a:xfrm>
              <a:off x="7320136" y="692696"/>
              <a:ext cx="1728192" cy="17632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376">
                <a:spcAft>
                  <a:spcPts val="600"/>
                </a:spcAft>
              </a:pPr>
              <a:r>
                <a:rPr lang="de-DE" sz="142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CM</a:t>
              </a:r>
              <a:endParaRPr lang="de-DE"/>
            </a:p>
          </p:txBody>
        </p:sp>
        <p:sp>
          <p:nvSpPr>
            <p:cNvPr id="23" name="Pfeil nach links und rechts 4">
              <a:extLst>
                <a:ext uri="{FF2B5EF4-FFF2-40B4-BE49-F238E27FC236}">
                  <a16:creationId xmlns:a16="http://schemas.microsoft.com/office/drawing/2014/main" id="{3F5970B9-CB28-EE49-83F0-6917FACCFEB6}"/>
                </a:ext>
              </a:extLst>
            </p:cNvPr>
            <p:cNvSpPr/>
            <p:nvPr/>
          </p:nvSpPr>
          <p:spPr>
            <a:xfrm>
              <a:off x="5569740" y="1466307"/>
              <a:ext cx="1136091" cy="21602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5">
              <a:extLst>
                <a:ext uri="{FF2B5EF4-FFF2-40B4-BE49-F238E27FC236}">
                  <a16:creationId xmlns:a16="http://schemas.microsoft.com/office/drawing/2014/main" id="{4006C0E9-AD13-D286-6B62-074CC152C5C5}"/>
                </a:ext>
              </a:extLst>
            </p:cNvPr>
            <p:cNvSpPr txBox="1"/>
            <p:nvPr/>
          </p:nvSpPr>
          <p:spPr>
            <a:xfrm>
              <a:off x="1368436" y="1023119"/>
              <a:ext cx="18726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22376">
                <a:spcAft>
                  <a:spcPts val="600"/>
                </a:spcAft>
              </a:pPr>
              <a:r>
                <a:rPr lang="de-DE" sz="14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Natural</a:t>
              </a:r>
            </a:p>
            <a:p>
              <a:pPr algn="ctr" defTabSz="722376">
                <a:spcAft>
                  <a:spcPts val="600"/>
                </a:spcAft>
              </a:pPr>
              <a:r>
                <a:rPr lang="de-DE" sz="14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Language</a:t>
              </a:r>
            </a:p>
            <a:p>
              <a:pPr algn="ctr" defTabSz="722376">
                <a:spcAft>
                  <a:spcPts val="600"/>
                </a:spcAft>
              </a:pPr>
              <a:r>
                <a:rPr lang="de-DE" sz="142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Understanding</a:t>
              </a:r>
              <a:endParaRPr lang="de-DE"/>
            </a:p>
          </p:txBody>
        </p:sp>
        <p:sp>
          <p:nvSpPr>
            <p:cNvPr id="25" name="Textfeld 6">
              <a:extLst>
                <a:ext uri="{FF2B5EF4-FFF2-40B4-BE49-F238E27FC236}">
                  <a16:creationId xmlns:a16="http://schemas.microsoft.com/office/drawing/2014/main" id="{1B184E8D-9C78-B74A-07B5-A64B4819EDA3}"/>
                </a:ext>
              </a:extLst>
            </p:cNvPr>
            <p:cNvSpPr txBox="1"/>
            <p:nvPr/>
          </p:nvSpPr>
          <p:spPr>
            <a:xfrm>
              <a:off x="8984552" y="1143141"/>
              <a:ext cx="16984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22376">
                <a:spcAft>
                  <a:spcPts val="600"/>
                </a:spcAft>
              </a:pPr>
              <a:r>
                <a:rPr lang="de-DE" sz="1422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Conversation</a:t>
              </a:r>
              <a:endParaRPr lang="de-DE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algn="ctr" defTabSz="722376">
                <a:spcAft>
                  <a:spcPts val="600"/>
                </a:spcAft>
              </a:pPr>
              <a:r>
                <a:rPr lang="de-DE" sz="1422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Manager</a:t>
              </a:r>
              <a:endParaRPr lang="de-DE" dirty="0"/>
            </a:p>
          </p:txBody>
        </p:sp>
        <p:sp>
          <p:nvSpPr>
            <p:cNvPr id="26" name="Abgerundetes Rechteck 7">
              <a:extLst>
                <a:ext uri="{FF2B5EF4-FFF2-40B4-BE49-F238E27FC236}">
                  <a16:creationId xmlns:a16="http://schemas.microsoft.com/office/drawing/2014/main" id="{4F164853-2F72-056D-14D6-39E534BC9DA6}"/>
                </a:ext>
              </a:extLst>
            </p:cNvPr>
            <p:cNvSpPr/>
            <p:nvPr/>
          </p:nvSpPr>
          <p:spPr>
            <a:xfrm>
              <a:off x="3479269" y="1484784"/>
              <a:ext cx="1224137" cy="216024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22376">
                <a:spcAft>
                  <a:spcPts val="600"/>
                </a:spcAft>
              </a:pPr>
              <a:r>
                <a:rPr lang="de-DE" sz="711" kern="1200" err="1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Intent</a:t>
              </a:r>
              <a:r>
                <a:rPr lang="de-DE" sz="71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de-DE" sz="711" kern="1200" err="1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Detection</a:t>
              </a:r>
              <a:endParaRPr lang="de-DE" sz="900"/>
            </a:p>
          </p:txBody>
        </p:sp>
        <p:sp>
          <p:nvSpPr>
            <p:cNvPr id="27" name="Abgerundetes Rechteck 8">
              <a:extLst>
                <a:ext uri="{FF2B5EF4-FFF2-40B4-BE49-F238E27FC236}">
                  <a16:creationId xmlns:a16="http://schemas.microsoft.com/office/drawing/2014/main" id="{52D6CBFD-8396-6876-15D8-91930CF96018}"/>
                </a:ext>
              </a:extLst>
            </p:cNvPr>
            <p:cNvSpPr/>
            <p:nvPr/>
          </p:nvSpPr>
          <p:spPr>
            <a:xfrm>
              <a:off x="3479269" y="1902179"/>
              <a:ext cx="1224137" cy="216024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22376">
                <a:spcAft>
                  <a:spcPts val="600"/>
                </a:spcAft>
              </a:pPr>
              <a:r>
                <a:rPr lang="de-DE" sz="79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NER</a:t>
              </a:r>
              <a:endParaRPr lang="de-DE" sz="1000"/>
            </a:p>
          </p:txBody>
        </p:sp>
        <p:pic>
          <p:nvPicPr>
            <p:cNvPr id="28" name="Grafik 9">
              <a:extLst>
                <a:ext uri="{FF2B5EF4-FFF2-40B4-BE49-F238E27FC236}">
                  <a16:creationId xmlns:a16="http://schemas.microsoft.com/office/drawing/2014/main" id="{27FB162D-B1DE-D7DD-484C-BC87DFCA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8840" y="2959901"/>
              <a:ext cx="4219649" cy="3205024"/>
            </a:xfrm>
            <a:prstGeom prst="rect">
              <a:avLst/>
            </a:prstGeom>
          </p:spPr>
        </p:pic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C28029BB-7EF9-4A6E-B973-52C0240435CD}"/>
                </a:ext>
              </a:extLst>
            </p:cNvPr>
            <p:cNvSpPr txBox="1"/>
            <p:nvPr/>
          </p:nvSpPr>
          <p:spPr>
            <a:xfrm>
              <a:off x="1394008" y="3866256"/>
              <a:ext cx="1863855" cy="1588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722376">
                <a:spcAft>
                  <a:spcPts val="600"/>
                </a:spcAft>
              </a:pPr>
              <a:br>
                <a:rPr lang="en-US" altLang="en-US" sz="1422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</a:br>
              <a:r>
                <a:rPr lang="en-US" altLang="en-US" sz="1422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query_intent</a:t>
              </a:r>
              <a:r>
                <a:rPr lang="en-US" altLang="en-US" sz="1422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:</a:t>
              </a:r>
              <a:br>
                <a:rPr lang="en-US" altLang="en-US" sz="1422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</a:br>
              <a:br>
                <a:rPr lang="en-US" altLang="en-US" sz="1422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</a:br>
              <a:endParaRPr lang="en-US" altLang="en-US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algn="r" defTabSz="722376">
                <a:spcAft>
                  <a:spcPts val="600"/>
                </a:spcAft>
              </a:pPr>
              <a:r>
                <a:rPr lang="en-US" altLang="en-US" sz="1422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city:</a:t>
              </a:r>
              <a:endParaRPr lang="en-US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0" name="Rounded Rectangle 9">
              <a:extLst>
                <a:ext uri="{FF2B5EF4-FFF2-40B4-BE49-F238E27FC236}">
                  <a16:creationId xmlns:a16="http://schemas.microsoft.com/office/drawing/2014/main" id="{AE0E5D5A-2955-B06F-7D69-FE3D8731F585}"/>
                </a:ext>
              </a:extLst>
            </p:cNvPr>
            <p:cNvSpPr/>
            <p:nvPr/>
          </p:nvSpPr>
          <p:spPr>
            <a:xfrm>
              <a:off x="6237132" y="2996952"/>
              <a:ext cx="1720215" cy="370840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urved Connector 10">
              <a:extLst>
                <a:ext uri="{FF2B5EF4-FFF2-40B4-BE49-F238E27FC236}">
                  <a16:creationId xmlns:a16="http://schemas.microsoft.com/office/drawing/2014/main" id="{500DAC97-2F27-403C-3E5F-8B23A4E50983}"/>
                </a:ext>
              </a:extLst>
            </p:cNvPr>
            <p:cNvCxnSpPr>
              <a:stCxn id="30" idx="1"/>
              <a:endCxn id="34" idx="0"/>
            </p:cNvCxnSpPr>
            <p:nvPr/>
          </p:nvCxnSpPr>
          <p:spPr>
            <a:xfrm rot="10800000" flipV="1">
              <a:off x="4359454" y="3182371"/>
              <a:ext cx="1877678" cy="932995"/>
            </a:xfrm>
            <a:prstGeom prst="curvedConnector2">
              <a:avLst/>
            </a:prstGeom>
            <a:ln w="28575">
              <a:solidFill>
                <a:schemeClr val="accent6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urved Connector 11">
              <a:extLst>
                <a:ext uri="{FF2B5EF4-FFF2-40B4-BE49-F238E27FC236}">
                  <a16:creationId xmlns:a16="http://schemas.microsoft.com/office/drawing/2014/main" id="{6E473EBC-6B8D-BD85-9800-97011553B973}"/>
                </a:ext>
              </a:extLst>
            </p:cNvPr>
            <p:cNvCxnSpPr>
              <a:stCxn id="33" idx="2"/>
              <a:endCxn id="35" idx="3"/>
            </p:cNvCxnSpPr>
            <p:nvPr/>
          </p:nvCxnSpPr>
          <p:spPr>
            <a:xfrm rot="5400000">
              <a:off x="5094008" y="3171488"/>
              <a:ext cx="1846601" cy="2156661"/>
            </a:xfrm>
            <a:prstGeom prst="curvedConnector2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7A3A1024-1AD8-07C6-2A2B-4406EF734A4A}"/>
                </a:ext>
              </a:extLst>
            </p:cNvPr>
            <p:cNvSpPr/>
            <p:nvPr/>
          </p:nvSpPr>
          <p:spPr>
            <a:xfrm>
              <a:off x="6801633" y="3038228"/>
              <a:ext cx="588010" cy="28829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3">
              <a:extLst>
                <a:ext uri="{FF2B5EF4-FFF2-40B4-BE49-F238E27FC236}">
                  <a16:creationId xmlns:a16="http://schemas.microsoft.com/office/drawing/2014/main" id="{D10855C5-41AA-D131-3049-FFD171FDF76F}"/>
                </a:ext>
              </a:extLst>
            </p:cNvPr>
            <p:cNvSpPr/>
            <p:nvPr/>
          </p:nvSpPr>
          <p:spPr>
            <a:xfrm>
              <a:off x="3227242" y="4115367"/>
              <a:ext cx="2264424" cy="456391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722376">
                <a:spcAft>
                  <a:spcPts val="600"/>
                </a:spcAft>
              </a:pPr>
              <a:r>
                <a:rPr lang="en-US" altLang="en-US" sz="1422" b="1" kern="1200" err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weather_query</a:t>
              </a:r>
              <a:endParaRPr lang="en-US" altLang="en-US"/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6FF9EEA6-F6F1-C654-26F5-2F74767DA590}"/>
                </a:ext>
              </a:extLst>
            </p:cNvPr>
            <p:cNvSpPr/>
            <p:nvPr/>
          </p:nvSpPr>
          <p:spPr>
            <a:xfrm>
              <a:off x="3243697" y="4985943"/>
              <a:ext cx="1695280" cy="37435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376">
                <a:spcAft>
                  <a:spcPts val="600"/>
                </a:spcAft>
              </a:pPr>
              <a:r>
                <a:rPr lang="en-US" altLang="en-US" sz="1422" b="1" kern="120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Heidelberg</a:t>
              </a:r>
              <a:endParaRPr lang="en-US" dirty="0"/>
            </a:p>
          </p:txBody>
        </p:sp>
        <p:pic>
          <p:nvPicPr>
            <p:cNvPr id="36" name="Grafik 17">
              <a:extLst>
                <a:ext uri="{FF2B5EF4-FFF2-40B4-BE49-F238E27FC236}">
                  <a16:creationId xmlns:a16="http://schemas.microsoft.com/office/drawing/2014/main" id="{CF0EDE2D-BE0A-3057-F40B-54DBD773E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0376" y="2636912"/>
              <a:ext cx="1008113" cy="372366"/>
            </a:xfrm>
            <a:prstGeom prst="rect">
              <a:avLst/>
            </a:prstGeom>
          </p:spPr>
        </p:pic>
      </p:grpSp>
      <p:sp>
        <p:nvSpPr>
          <p:cNvPr id="2" name="Titel 9">
            <a:extLst>
              <a:ext uri="{FF2B5EF4-FFF2-40B4-BE49-F238E27FC236}">
                <a16:creationId xmlns:a16="http://schemas.microsoft.com/office/drawing/2014/main" id="{F4518EB2-566D-82FD-0C9B-0496D7A21CAA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Chatbot - NLP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822948-0766-4938-BB7B-FE4E5290E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7255"/>
          <a:stretch/>
        </p:blipFill>
        <p:spPr>
          <a:xfrm>
            <a:off x="0" y="0"/>
            <a:ext cx="12192000" cy="1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1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E77A8-2104-847A-3672-03901819A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90A1A9C-AB5F-6E12-10AD-EC5CC17B2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7BC46E48-7122-80FE-7489-1DB82553690C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4D6DDC5C-0922-DE6D-90B9-2FDB5D83A375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6900976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Live Demo: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3D47D8F-18D4-E82F-4B58-C9AC7D4E1203}"/>
              </a:ext>
            </a:extLst>
          </p:cNvPr>
          <p:cNvSpPr txBox="1">
            <a:spLocks/>
          </p:cNvSpPr>
          <p:nvPr/>
        </p:nvSpPr>
        <p:spPr>
          <a:xfrm>
            <a:off x="623392" y="1157489"/>
            <a:ext cx="6624736" cy="3993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Erleben Sie KI in </a:t>
            </a:r>
            <a:r>
              <a:rPr lang="en-US" dirty="0" err="1"/>
              <a:t>Aktion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0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F07A1-6538-34F5-61C8-2D438C409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0927A0-8DA0-839D-986A-C5C7B435C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2492896"/>
            <a:ext cx="6131285" cy="3672408"/>
          </a:xfrm>
        </p:spPr>
        <p:txBody>
          <a:bodyPr>
            <a:normAutofit/>
          </a:bodyPr>
          <a:lstStyle/>
          <a:p>
            <a:r>
              <a:rPr lang="de-DE" dirty="0"/>
              <a:t>Benutzer (Teams)</a:t>
            </a:r>
          </a:p>
          <a:p>
            <a:r>
              <a:rPr lang="de-DE" dirty="0"/>
              <a:t>Flow-Manager (z.B. </a:t>
            </a:r>
            <a:r>
              <a:rPr lang="de-DE" dirty="0" err="1"/>
              <a:t>BotPress</a:t>
            </a:r>
            <a:r>
              <a:rPr lang="de-DE" dirty="0"/>
              <a:t> oder Bot Framework)</a:t>
            </a:r>
          </a:p>
          <a:p>
            <a:r>
              <a:rPr lang="de-DE" dirty="0"/>
              <a:t>KI-Ebene</a:t>
            </a:r>
          </a:p>
          <a:p>
            <a:pPr lvl="1"/>
            <a:r>
              <a:rPr lang="de-DE" dirty="0"/>
              <a:t>Cloud-LLM (OpenAI)</a:t>
            </a:r>
          </a:p>
          <a:p>
            <a:pPr lvl="1"/>
            <a:r>
              <a:rPr lang="de-DE" dirty="0"/>
              <a:t>On-Prem GPU </a:t>
            </a:r>
            <a:r>
              <a:rPr lang="de-DE" dirty="0" err="1"/>
              <a:t>Llama</a:t>
            </a:r>
            <a:r>
              <a:rPr lang="de-DE" dirty="0"/>
              <a:t> 3</a:t>
            </a:r>
          </a:p>
          <a:p>
            <a:pPr lvl="1"/>
            <a:r>
              <a:rPr lang="de-DE" dirty="0"/>
              <a:t>CPU-basiertes RAG (</a:t>
            </a:r>
            <a:r>
              <a:rPr lang="de-DE" dirty="0" err="1"/>
              <a:t>Embeddings</a:t>
            </a:r>
            <a:r>
              <a:rPr lang="de-DE" dirty="0"/>
              <a:t> + Small LLM)</a:t>
            </a:r>
          </a:p>
          <a:p>
            <a:r>
              <a:rPr lang="de-DE" dirty="0"/>
              <a:t>SAP Connector (</a:t>
            </a:r>
            <a:r>
              <a:rPr lang="de-DE" dirty="0" err="1"/>
              <a:t>OData</a:t>
            </a:r>
            <a:r>
              <a:rPr lang="de-DE" dirty="0"/>
              <a:t>, Python-Services)</a:t>
            </a:r>
          </a:p>
          <a:p>
            <a:r>
              <a:rPr lang="de-DE" dirty="0"/>
              <a:t>NGINX / </a:t>
            </a:r>
            <a:r>
              <a:rPr lang="de-DE" dirty="0" err="1"/>
              <a:t>Redis</a:t>
            </a:r>
            <a:r>
              <a:rPr lang="de-DE" dirty="0"/>
              <a:t> (Load </a:t>
            </a:r>
            <a:r>
              <a:rPr lang="de-DE" dirty="0" err="1"/>
              <a:t>Balancing</a:t>
            </a:r>
            <a:r>
              <a:rPr lang="de-DE" dirty="0"/>
              <a:t>, Zwischenspeicherung)</a:t>
            </a:r>
            <a:endParaRPr lang="de-DE" noProof="0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F760FD5-9FCF-0AAA-C9E2-9A2C10A436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3" b="33"/>
          <a:stretch/>
        </p:blipFill>
        <p:spPr>
          <a:xfrm>
            <a:off x="0" y="0"/>
            <a:ext cx="4651274" cy="685800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8D5BF1D-F18F-AFF4-C52F-6619E961C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7643" y="1772816"/>
            <a:ext cx="6130925" cy="540000"/>
          </a:xfrm>
        </p:spPr>
        <p:txBody>
          <a:bodyPr/>
          <a:lstStyle/>
          <a:p>
            <a:r>
              <a:rPr lang="de-DE" dirty="0"/>
              <a:t>Architektur</a:t>
            </a:r>
            <a:endParaRPr lang="de-DE" noProof="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878235E-26A0-A121-5B50-7250615CBD4B}"/>
              </a:ext>
            </a:extLst>
          </p:cNvPr>
          <p:cNvSpPr/>
          <p:nvPr/>
        </p:nvSpPr>
        <p:spPr>
          <a:xfrm>
            <a:off x="0" y="0"/>
            <a:ext cx="4651274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37957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71427-DA11-60C0-41A2-575E1C2DD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870731-BD18-3E13-2011-591B1203FC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dirty="0"/>
              <a:t>Cloud-basierte LLM (z.B. OpenAI API)</a:t>
            </a:r>
          </a:p>
          <a:p>
            <a:r>
              <a:rPr lang="de-DE" dirty="0"/>
              <a:t>On-Prem GPU LLM (z.B. </a:t>
            </a:r>
            <a:r>
              <a:rPr lang="de-DE" dirty="0" err="1"/>
              <a:t>Llama</a:t>
            </a:r>
            <a:r>
              <a:rPr lang="de-DE" dirty="0"/>
              <a:t> 3)</a:t>
            </a:r>
          </a:p>
          <a:p>
            <a:r>
              <a:rPr lang="de-DE" dirty="0"/>
              <a:t>CPU-basiertes RAG (Retrieval-</a:t>
            </a:r>
            <a:r>
              <a:rPr lang="de-DE" dirty="0" err="1"/>
              <a:t>Augmented</a:t>
            </a:r>
            <a:r>
              <a:rPr lang="de-DE" dirty="0"/>
              <a:t> Generation)</a:t>
            </a:r>
            <a:endParaRPr lang="de-DE" noProof="0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E09CD41A-39D5-B232-F58F-B8E3E6E6B0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3" b="33"/>
          <a:stretch/>
        </p:blipFill>
        <p:spPr>
          <a:xfrm>
            <a:off x="0" y="0"/>
            <a:ext cx="4651274" cy="685800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DA9613-A4FE-FC52-A9F3-CB0297106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7643" y="1772816"/>
            <a:ext cx="6130925" cy="540000"/>
          </a:xfrm>
        </p:spPr>
        <p:txBody>
          <a:bodyPr/>
          <a:lstStyle/>
          <a:p>
            <a:r>
              <a:rPr lang="de-DE" dirty="0"/>
              <a:t>Drei mögliche Szenarien</a:t>
            </a:r>
            <a:endParaRPr lang="de-DE" noProof="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71201A4-D02C-BE03-315D-89AEAFE78221}"/>
              </a:ext>
            </a:extLst>
          </p:cNvPr>
          <p:cNvSpPr/>
          <p:nvPr/>
        </p:nvSpPr>
        <p:spPr>
          <a:xfrm>
            <a:off x="0" y="0"/>
            <a:ext cx="4651274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8368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6A4E-5B3D-1939-F9A9-4A0B84AC6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CC01AD-F235-7265-2185-89E2B738E5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623" y="1916832"/>
            <a:ext cx="6131285" cy="3816424"/>
          </a:xfrm>
        </p:spPr>
        <p:txBody>
          <a:bodyPr>
            <a:normAutofit/>
          </a:bodyPr>
          <a:lstStyle/>
          <a:p>
            <a:r>
              <a:rPr lang="de-DE" dirty="0"/>
              <a:t>SAP HR-Integration (</a:t>
            </a:r>
            <a:r>
              <a:rPr lang="de-DE" dirty="0" err="1"/>
              <a:t>OData</a:t>
            </a:r>
            <a:r>
              <a:rPr lang="de-DE" dirty="0"/>
              <a:t> etc.)</a:t>
            </a:r>
          </a:p>
          <a:p>
            <a:r>
              <a:rPr lang="de-DE" dirty="0"/>
              <a:t>Nahtlose Interaktion in Microsoft Teams (Adaptive Cards)</a:t>
            </a:r>
          </a:p>
          <a:p>
            <a:r>
              <a:rPr lang="de-DE" dirty="0"/>
              <a:t>Flexibilität: On-</a:t>
            </a:r>
            <a:r>
              <a:rPr lang="de-DE" dirty="0" err="1"/>
              <a:t>Premise</a:t>
            </a:r>
            <a:r>
              <a:rPr lang="de-DE" dirty="0"/>
              <a:t> oder Cloud</a:t>
            </a:r>
          </a:p>
          <a:p>
            <a:r>
              <a:rPr lang="de-DE" dirty="0"/>
              <a:t>evtl. keine GPU-Hardware</a:t>
            </a:r>
          </a:p>
          <a:p>
            <a:r>
              <a:rPr lang="de-DE" noProof="0" dirty="0"/>
              <a:t>Datenschutz (DSGVO, Unternehmensrichtlinien) → Daten sollen nicht extern übermittelt werden</a:t>
            </a:r>
          </a:p>
          <a:p>
            <a:r>
              <a:rPr lang="de-DE" noProof="0" dirty="0"/>
              <a:t>Hardwarekosten → Nicht jeder Kunde hat GPUs vor Ort</a:t>
            </a:r>
          </a:p>
          <a:p>
            <a:r>
              <a:rPr lang="de-DE" noProof="0" dirty="0"/>
              <a:t>Unterschiedliche Budgets und Infrastruktur → Flexible Lösungen erforderlich</a:t>
            </a:r>
          </a:p>
          <a:p>
            <a:endParaRPr lang="de-DE" noProof="0" dirty="0"/>
          </a:p>
          <a:p>
            <a:endParaRPr lang="de-DE" noProof="0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B60D51CB-1C42-6952-F1CA-26BC4DF373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3" b="33"/>
          <a:stretch/>
        </p:blipFill>
        <p:spPr>
          <a:xfrm>
            <a:off x="7540726" y="0"/>
            <a:ext cx="4651274" cy="685800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D2CD85-6FA7-EFBA-F7C4-21D31D5F4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34" y="1052736"/>
            <a:ext cx="6130925" cy="540000"/>
          </a:xfrm>
        </p:spPr>
        <p:txBody>
          <a:bodyPr/>
          <a:lstStyle/>
          <a:p>
            <a:r>
              <a:rPr lang="de-DE" dirty="0"/>
              <a:t>Herausforderungen</a:t>
            </a:r>
            <a:endParaRPr lang="de-DE" noProof="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95020A9-6567-D8BA-2059-B46F123730F5}"/>
              </a:ext>
            </a:extLst>
          </p:cNvPr>
          <p:cNvSpPr/>
          <p:nvPr/>
        </p:nvSpPr>
        <p:spPr>
          <a:xfrm>
            <a:off x="7540726" y="33718"/>
            <a:ext cx="4641029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2359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FF688-06ED-9832-D98C-853B33CA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4">
            <a:extLst>
              <a:ext uri="{FF2B5EF4-FFF2-40B4-BE49-F238E27FC236}">
                <a16:creationId xmlns:a16="http://schemas.microsoft.com/office/drawing/2014/main" id="{1AEE7F32-EF18-A2A8-16AA-CED0C0872B16}"/>
              </a:ext>
            </a:extLst>
          </p:cNvPr>
          <p:cNvSpPr txBox="1">
            <a:spLocks/>
          </p:cNvSpPr>
          <p:nvPr/>
        </p:nvSpPr>
        <p:spPr>
          <a:xfrm>
            <a:off x="2747628" y="1844824"/>
            <a:ext cx="6696744" cy="4392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Einsatz: ChatGPT oder ähnliche GPT-API</a:t>
            </a:r>
          </a:p>
          <a:p>
            <a:r>
              <a:rPr lang="de-DE" sz="1800" dirty="0"/>
              <a:t>Vorteile:</a:t>
            </a:r>
          </a:p>
          <a:p>
            <a:pPr lvl="1"/>
            <a:r>
              <a:rPr lang="de-DE" sz="1600" dirty="0"/>
              <a:t>Sehr hohe Genauigkeit</a:t>
            </a:r>
          </a:p>
          <a:p>
            <a:pPr lvl="1"/>
            <a:r>
              <a:rPr lang="de-DE" sz="1600" dirty="0"/>
              <a:t>Schnelle Einrichtung und regelmäßige Modell-Updates</a:t>
            </a:r>
          </a:p>
          <a:p>
            <a:pPr lvl="1"/>
            <a:r>
              <a:rPr lang="de-DE" sz="1600" dirty="0"/>
              <a:t>Kaum lokaler Infrastrukturbedarf</a:t>
            </a:r>
          </a:p>
          <a:p>
            <a:r>
              <a:rPr lang="de-DE" sz="1800" dirty="0"/>
              <a:t>Zu beachten:</a:t>
            </a:r>
          </a:p>
          <a:p>
            <a:pPr lvl="1"/>
            <a:r>
              <a:rPr lang="de-DE" sz="1600" dirty="0"/>
              <a:t>Daten werden in die Cloud gesendet (Datenschutz)</a:t>
            </a:r>
          </a:p>
          <a:p>
            <a:pPr lvl="1"/>
            <a:r>
              <a:rPr lang="de-DE" sz="1600" dirty="0"/>
              <a:t>Nutzungsgebühren für API</a:t>
            </a:r>
          </a:p>
          <a:p>
            <a:pPr lvl="1"/>
            <a:r>
              <a:rPr lang="de-DE" sz="1600" dirty="0"/>
              <a:t>Netzwerk-Latenz, Rate Limits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F85C75-AD77-B4E5-EB45-16B3FB409C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255"/>
          <a:stretch/>
        </p:blipFill>
        <p:spPr>
          <a:xfrm>
            <a:off x="0" y="0"/>
            <a:ext cx="12192000" cy="188240"/>
          </a:xfrm>
          <a:prstGeom prst="rect">
            <a:avLst/>
          </a:prstGeom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46E50E9A-2C7F-9994-7294-02BD78B5B336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Alternative #1: Cloud-basierte LLM (OpenAI)</a:t>
            </a:r>
          </a:p>
        </p:txBody>
      </p:sp>
    </p:spTree>
    <p:extLst>
      <p:ext uri="{BB962C8B-B14F-4D97-AF65-F5344CB8AC3E}">
        <p14:creationId xmlns:p14="http://schemas.microsoft.com/office/powerpoint/2010/main" val="285468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08DA-79C7-8CF2-0070-E96F1647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4">
            <a:extLst>
              <a:ext uri="{FF2B5EF4-FFF2-40B4-BE49-F238E27FC236}">
                <a16:creationId xmlns:a16="http://schemas.microsoft.com/office/drawing/2014/main" id="{A461AB9E-02E8-4506-1A2C-19CB793C310E}"/>
              </a:ext>
            </a:extLst>
          </p:cNvPr>
          <p:cNvSpPr txBox="1">
            <a:spLocks/>
          </p:cNvSpPr>
          <p:nvPr/>
        </p:nvSpPr>
        <p:spPr>
          <a:xfrm>
            <a:off x="2747628" y="1844824"/>
            <a:ext cx="6696744" cy="439248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On-Prem-Bereitstellung eines LLM (z.B. </a:t>
            </a:r>
            <a:r>
              <a:rPr lang="de-DE" sz="1800" dirty="0" err="1"/>
              <a:t>Llama</a:t>
            </a:r>
            <a:r>
              <a:rPr lang="de-DE" sz="1800" dirty="0"/>
              <a:t> 3) auf einem GPU-Server</a:t>
            </a:r>
          </a:p>
          <a:p>
            <a:r>
              <a:rPr lang="de-DE" sz="1800" dirty="0"/>
              <a:t>Vorteile:</a:t>
            </a:r>
          </a:p>
          <a:p>
            <a:pPr lvl="1"/>
            <a:r>
              <a:rPr lang="de-DE" sz="1600" dirty="0"/>
              <a:t>Volle Kontrolle über die Daten, kein Verlassen des Netzwerks</a:t>
            </a:r>
          </a:p>
          <a:p>
            <a:pPr lvl="1"/>
            <a:r>
              <a:rPr lang="de-DE" sz="1600" dirty="0"/>
              <a:t>Feine Abstimmung (Fine-Tuning) des Modells möglich</a:t>
            </a:r>
          </a:p>
          <a:p>
            <a:pPr lvl="1"/>
            <a:r>
              <a:rPr lang="de-DE" sz="1600" dirty="0"/>
              <a:t>Dank GPU geringe Latenz für Inferenz</a:t>
            </a:r>
          </a:p>
          <a:p>
            <a:r>
              <a:rPr lang="de-DE" sz="1800" dirty="0"/>
              <a:t>Zu beachten:</a:t>
            </a:r>
          </a:p>
          <a:p>
            <a:pPr lvl="1"/>
            <a:r>
              <a:rPr lang="de-DE" sz="1600" dirty="0"/>
              <a:t>Kosten und Aufwand für GPUs</a:t>
            </a:r>
          </a:p>
          <a:p>
            <a:pPr lvl="1"/>
            <a:r>
              <a:rPr lang="de-DE" sz="1600" dirty="0"/>
              <a:t>Wartung, Modellupdates liegen in eigener Verantwortung</a:t>
            </a:r>
          </a:p>
          <a:p>
            <a:pPr lvl="1"/>
            <a:r>
              <a:rPr lang="de-DE" sz="1600" dirty="0"/>
              <a:t>Hohe Ressourcenanforderungen (RAM/Prozessor)</a:t>
            </a:r>
            <a:endParaRPr lang="de-DE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B16B51-1E6A-6A6C-3F95-0F8C86BB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255"/>
          <a:stretch/>
        </p:blipFill>
        <p:spPr>
          <a:xfrm>
            <a:off x="0" y="0"/>
            <a:ext cx="12192000" cy="188240"/>
          </a:xfrm>
          <a:prstGeom prst="rect">
            <a:avLst/>
          </a:prstGeom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FD3D36C5-39ED-5132-E381-7FED9CFD5688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Alternative #2: On-Prem GPU LLM (z.B. </a:t>
            </a:r>
            <a:r>
              <a:rPr lang="de-DE" dirty="0" err="1"/>
              <a:t>Llama</a:t>
            </a:r>
            <a:r>
              <a:rPr lang="de-DE" dirty="0"/>
              <a:t> 3)</a:t>
            </a:r>
          </a:p>
        </p:txBody>
      </p:sp>
    </p:spTree>
    <p:extLst>
      <p:ext uri="{BB962C8B-B14F-4D97-AF65-F5344CB8AC3E}">
        <p14:creationId xmlns:p14="http://schemas.microsoft.com/office/powerpoint/2010/main" val="110784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2CB67-E035-9F04-7155-12A41722C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4">
            <a:extLst>
              <a:ext uri="{FF2B5EF4-FFF2-40B4-BE49-F238E27FC236}">
                <a16:creationId xmlns:a16="http://schemas.microsoft.com/office/drawing/2014/main" id="{834D6DC9-15A1-E336-24B7-A4190417F323}"/>
              </a:ext>
            </a:extLst>
          </p:cNvPr>
          <p:cNvSpPr txBox="1">
            <a:spLocks/>
          </p:cNvSpPr>
          <p:nvPr/>
        </p:nvSpPr>
        <p:spPr>
          <a:xfrm>
            <a:off x="2747628" y="1844824"/>
            <a:ext cx="6696744" cy="439248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Retrieval-</a:t>
            </a:r>
            <a:r>
              <a:rPr lang="de-DE" sz="1800" dirty="0" err="1"/>
              <a:t>Augmented</a:t>
            </a:r>
            <a:r>
              <a:rPr lang="de-DE" sz="1800" dirty="0"/>
              <a:t> Generation-Ansatz</a:t>
            </a:r>
          </a:p>
          <a:p>
            <a:pPr lvl="1"/>
            <a:r>
              <a:rPr lang="de-DE" sz="1600" dirty="0"/>
              <a:t>Vorab erstellte FAQ-/Dokumentdatensätze in einer Vektordatenbank</a:t>
            </a:r>
          </a:p>
          <a:p>
            <a:pPr lvl="1"/>
            <a:r>
              <a:rPr lang="de-DE" sz="1600" dirty="0"/>
              <a:t>Benutzeranfrage → Einbettung → Auffinden ähnlicher Einträge</a:t>
            </a:r>
          </a:p>
          <a:p>
            <a:pPr lvl="1"/>
            <a:r>
              <a:rPr lang="de-DE" sz="1600" dirty="0"/>
              <a:t>Ergebnis durch kleines LLM oder direkt aus der Wissensdatenbank</a:t>
            </a:r>
          </a:p>
          <a:p>
            <a:r>
              <a:rPr lang="de-DE" sz="1800" dirty="0"/>
              <a:t>Vorteile:</a:t>
            </a:r>
          </a:p>
          <a:p>
            <a:pPr lvl="1"/>
            <a:r>
              <a:rPr lang="de-DE" sz="1600" dirty="0"/>
              <a:t>Keine GPU erforderlich, läuft auf CPU</a:t>
            </a:r>
          </a:p>
          <a:p>
            <a:pPr lvl="1"/>
            <a:r>
              <a:rPr lang="de-DE" sz="1600" dirty="0"/>
              <a:t>Daten bleiben intern, Datenschutz gewährleistet</a:t>
            </a:r>
          </a:p>
          <a:p>
            <a:pPr lvl="1"/>
            <a:r>
              <a:rPr lang="de-DE" sz="1600" dirty="0"/>
              <a:t>Schnelle Integration vorhandener Q&amp;A-Sets</a:t>
            </a:r>
          </a:p>
          <a:p>
            <a:r>
              <a:rPr lang="de-DE" sz="1800" dirty="0"/>
              <a:t>Zu beachten:</a:t>
            </a:r>
          </a:p>
          <a:p>
            <a:pPr lvl="1"/>
            <a:r>
              <a:rPr lang="de-DE" sz="1600" dirty="0"/>
              <a:t>Qualität und Pflege des Datenbestands sind kritisch</a:t>
            </a:r>
          </a:p>
          <a:p>
            <a:pPr lvl="1"/>
            <a:r>
              <a:rPr lang="de-DE" sz="1600" dirty="0"/>
              <a:t>Weniger flexibel als große LLMs</a:t>
            </a:r>
          </a:p>
          <a:p>
            <a:pPr lvl="1"/>
            <a:r>
              <a:rPr lang="de-DE" sz="1600" dirty="0"/>
              <a:t>Erfordert Setup für Vektordatenbank und </a:t>
            </a:r>
            <a:r>
              <a:rPr lang="de-DE" sz="1600" dirty="0" err="1"/>
              <a:t>Embeddings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D630DD-0E2D-B3CF-3134-91852F5C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255"/>
          <a:stretch/>
        </p:blipFill>
        <p:spPr>
          <a:xfrm>
            <a:off x="0" y="0"/>
            <a:ext cx="12192000" cy="188240"/>
          </a:xfrm>
          <a:prstGeom prst="rect">
            <a:avLst/>
          </a:prstGeom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9DF45D5C-DBDF-9DE2-4691-24FA4CD5F264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Alternative #3: CPU-basiertes RAG</a:t>
            </a:r>
          </a:p>
        </p:txBody>
      </p:sp>
    </p:spTree>
    <p:extLst>
      <p:ext uri="{BB962C8B-B14F-4D97-AF65-F5344CB8AC3E}">
        <p14:creationId xmlns:p14="http://schemas.microsoft.com/office/powerpoint/2010/main" val="409401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E0B6C-D144-D3FA-254F-F6BFF14AC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313CDF1-C5E6-9165-3530-444FB383B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34530"/>
              </p:ext>
            </p:extLst>
          </p:nvPr>
        </p:nvGraphicFramePr>
        <p:xfrm>
          <a:off x="483694" y="2204864"/>
          <a:ext cx="11232000" cy="30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1148076954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2187151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1356543757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002848512"/>
                    </a:ext>
                  </a:extLst>
                </a:gridCol>
              </a:tblGrid>
              <a:tr h="510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de-DE" sz="1200" b="1" dirty="0">
                          <a:effectLst/>
                        </a:rPr>
                        <a:t>Kriterium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de-DE" sz="1200" b="1" dirty="0">
                          <a:effectLst/>
                        </a:rPr>
                        <a:t>Cloud LLM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de-DE" sz="1200" b="1" dirty="0">
                          <a:effectLst/>
                        </a:rPr>
                        <a:t>On-Prem LLM (GPU)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de-DE" sz="1200" b="1" dirty="0">
                          <a:effectLst/>
                        </a:rPr>
                        <a:t>CPU-basiertes RAG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15867627"/>
                  </a:ext>
                </a:extLst>
              </a:tr>
              <a:tr h="51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b="0" dirty="0">
                          <a:effectLst/>
                        </a:rPr>
                        <a:t>Datenschutz</a:t>
                      </a:r>
                      <a:endParaRPr lang="de-DE" sz="1200" b="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dirty="0">
                          <a:effectLst/>
                        </a:rPr>
                        <a:t>Daten verlassen das Netz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dirty="0">
                          <a:effectLst/>
                        </a:rPr>
                        <a:t>Komplett lokal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Komplett lokal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98208562"/>
                  </a:ext>
                </a:extLst>
              </a:tr>
              <a:tr h="51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b="0" dirty="0">
                          <a:effectLst/>
                        </a:rPr>
                        <a:t>Hardwarebedarf</a:t>
                      </a:r>
                      <a:endParaRPr lang="de-DE" sz="1200" b="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dirty="0">
                          <a:effectLst/>
                        </a:rPr>
                        <a:t>Gering (nur Basissystem)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dirty="0">
                          <a:effectLst/>
                        </a:rPr>
                        <a:t>GPU-Server erforderlich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dirty="0">
                          <a:effectLst/>
                        </a:rPr>
                        <a:t>Nur CPU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55200791"/>
                  </a:ext>
                </a:extLst>
              </a:tr>
              <a:tr h="51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b="0" dirty="0">
                          <a:effectLst/>
                        </a:rPr>
                        <a:t>Latenz</a:t>
                      </a:r>
                      <a:endParaRPr lang="de-DE" sz="1200" b="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Netzwerk-Latenz möglich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Mit GPU schnelle Inferenz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CPU-basierte Verarbeitung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4473695"/>
                  </a:ext>
                </a:extLst>
              </a:tr>
              <a:tr h="51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b="0" dirty="0">
                          <a:effectLst/>
                        </a:rPr>
                        <a:t>Kosten</a:t>
                      </a:r>
                      <a:endParaRPr lang="de-DE" sz="1200" b="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API-Gebühr / Nutzungskosten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Anschaffung &amp; Wartung von GPUs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Niedrigere Infrastrukturkosten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53184682"/>
                  </a:ext>
                </a:extLst>
              </a:tr>
              <a:tr h="51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b="0" dirty="0">
                          <a:effectLst/>
                        </a:rPr>
                        <a:t>Genauigkeit/Flex.</a:t>
                      </a:r>
                      <a:endParaRPr lang="de-DE" sz="1200" b="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GPT-Niveau (sehr hoch)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>
                          <a:effectLst/>
                        </a:rPr>
                        <a:t>Je nach Feinjustierung (Modell)</a:t>
                      </a:r>
                      <a:endParaRPr lang="de-DE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200" dirty="0">
                          <a:effectLst/>
                        </a:rPr>
                        <a:t>Abhängig von Datensatz &amp; kleinem LLM</a:t>
                      </a:r>
                      <a:endParaRPr lang="de-DE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341322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ECE8BAFC-FDB5-DD05-440C-13A87416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255"/>
          <a:stretch/>
        </p:blipFill>
        <p:spPr>
          <a:xfrm>
            <a:off x="0" y="0"/>
            <a:ext cx="12192000" cy="188240"/>
          </a:xfrm>
          <a:prstGeom prst="rect">
            <a:avLst/>
          </a:prstGeom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EF31F8B1-3F89-7701-6909-04152AA75ACA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Vergleichstabelle</a:t>
            </a:r>
          </a:p>
        </p:txBody>
      </p:sp>
    </p:spTree>
    <p:extLst>
      <p:ext uri="{BB962C8B-B14F-4D97-AF65-F5344CB8AC3E}">
        <p14:creationId xmlns:p14="http://schemas.microsoft.com/office/powerpoint/2010/main" val="22037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162B-DDD2-2AB0-FB4B-6B5F2D72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56BB1758-1FFE-D6A0-EC16-B34B4F8C0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43" r="20039"/>
          <a:stretch/>
        </p:blipFill>
        <p:spPr>
          <a:xfrm>
            <a:off x="1055811" y="1124744"/>
            <a:ext cx="1944216" cy="2304256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3DEA352-DEE1-E0A9-AE4C-67558C225AB4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6F409FD-A65C-301A-AA87-37A4688B7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0951871-34DA-8712-3E28-3D565F0B26EC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A0A55F5-C838-4C0A-CCA1-56D4F064D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D33CFB-9C57-BD2A-146A-A71F6E2F9FA6}"/>
              </a:ext>
            </a:extLst>
          </p:cNvPr>
          <p:cNvSpPr txBox="1">
            <a:spLocks/>
          </p:cNvSpPr>
          <p:nvPr/>
        </p:nvSpPr>
        <p:spPr>
          <a:xfrm>
            <a:off x="3440236" y="1277938"/>
            <a:ext cx="7561262" cy="2303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None/>
              <a:defRPr sz="14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None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de-DE" noProof="0" dirty="0"/>
          </a:p>
          <a:p>
            <a:pPr lvl="0"/>
            <a:endParaRPr lang="de-DE" noProof="0" dirty="0"/>
          </a:p>
          <a:p>
            <a:pPr lvl="0"/>
            <a:r>
              <a:rPr lang="de-DE" noProof="0" dirty="0"/>
              <a:t>Carine Theunissen</a:t>
            </a:r>
          </a:p>
          <a:p>
            <a:pPr lvl="0"/>
            <a:r>
              <a:rPr lang="de-DE" noProof="0" dirty="0"/>
              <a:t>Junior HCM Beraterin </a:t>
            </a:r>
          </a:p>
          <a:p>
            <a:pPr lvl="0"/>
            <a:r>
              <a:rPr lang="de-DE" noProof="0" dirty="0" err="1"/>
              <a:t>carine.theunissen@epiuse.com</a:t>
            </a:r>
            <a:endParaRPr lang="de-DE" noProof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1DDFE49-DD37-2762-FE68-229D43636A56}"/>
              </a:ext>
            </a:extLst>
          </p:cNvPr>
          <p:cNvSpPr txBox="1">
            <a:spLocks/>
          </p:cNvSpPr>
          <p:nvPr/>
        </p:nvSpPr>
        <p:spPr>
          <a:xfrm>
            <a:off x="1055811" y="3789363"/>
            <a:ext cx="5976293" cy="215991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None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Carine Theunissen </a:t>
            </a:r>
            <a:r>
              <a:rPr lang="en-GB" dirty="0" err="1"/>
              <a:t>ist</a:t>
            </a:r>
            <a:r>
              <a:rPr lang="en-GB" dirty="0"/>
              <a:t> HCM-</a:t>
            </a:r>
            <a:r>
              <a:rPr lang="en-GB" dirty="0" err="1"/>
              <a:t>Beraterin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EPI-USE Labs. Sie hat </a:t>
            </a:r>
            <a:r>
              <a:rPr lang="en-GB" dirty="0" err="1"/>
              <a:t>ihren</a:t>
            </a:r>
            <a:r>
              <a:rPr lang="en-GB" dirty="0"/>
              <a:t> Bachelor- und Honours-</a:t>
            </a:r>
            <a:r>
              <a:rPr lang="en-GB" dirty="0" err="1"/>
              <a:t>Abschluss</a:t>
            </a:r>
            <a:r>
              <a:rPr lang="en-GB" dirty="0"/>
              <a:t> in </a:t>
            </a:r>
            <a:r>
              <a:rPr lang="en-GB" dirty="0" err="1"/>
              <a:t>Betriebswirtschaft</a:t>
            </a:r>
            <a:r>
              <a:rPr lang="en-GB" dirty="0"/>
              <a:t> an der Universität von Pretoria </a:t>
            </a:r>
            <a:r>
              <a:rPr lang="en-GB" dirty="0" err="1"/>
              <a:t>erworben</a:t>
            </a:r>
            <a:r>
              <a:rPr lang="en-GB" dirty="0"/>
              <a:t>. Sie </a:t>
            </a:r>
            <a:r>
              <a:rPr lang="en-GB" dirty="0" err="1"/>
              <a:t>startete</a:t>
            </a:r>
            <a:r>
              <a:rPr lang="en-GB" dirty="0"/>
              <a:t>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Karriere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Beraterin</a:t>
            </a:r>
            <a:r>
              <a:rPr lang="en-GB" dirty="0"/>
              <a:t> für Payroll- und HR-</a:t>
            </a:r>
            <a:r>
              <a:rPr lang="en-GB" dirty="0" err="1"/>
              <a:t>Implementierungen</a:t>
            </a:r>
            <a:r>
              <a:rPr lang="en-GB" dirty="0"/>
              <a:t>. </a:t>
            </a:r>
            <a:r>
              <a:rPr lang="en-GB" dirty="0" err="1"/>
              <a:t>Derzeit</a:t>
            </a:r>
            <a:r>
              <a:rPr lang="en-GB" dirty="0"/>
              <a:t> </a:t>
            </a:r>
            <a:r>
              <a:rPr lang="en-GB" dirty="0" err="1"/>
              <a:t>arbeitet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Bereich</a:t>
            </a:r>
            <a:r>
              <a:rPr lang="en-GB" dirty="0"/>
              <a:t> SAP HCM Reporting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Schwerpunkt</a:t>
            </a:r>
            <a:r>
              <a:rPr lang="en-GB" dirty="0"/>
              <a:t> auf den Reporting-Tools Query Manager und Analytics Connector </a:t>
            </a:r>
            <a:r>
              <a:rPr lang="en-GB" dirty="0" err="1"/>
              <a:t>sowie</a:t>
            </a:r>
            <a:r>
              <a:rPr lang="en-GB" dirty="0"/>
              <a:t> auf </a:t>
            </a:r>
            <a:r>
              <a:rPr lang="en-GB" dirty="0" err="1"/>
              <a:t>Partnertools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EDI </a:t>
            </a:r>
            <a:r>
              <a:rPr lang="en-GB" dirty="0" err="1"/>
              <a:t>Spesenmanagement</a:t>
            </a:r>
            <a:r>
              <a:rPr lang="en-GB" dirty="0"/>
              <a:t> und Centric Employee File. </a:t>
            </a:r>
          </a:p>
          <a:p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Fachkompetenz</a:t>
            </a:r>
            <a:r>
              <a:rPr lang="en-GB" dirty="0"/>
              <a:t> </a:t>
            </a:r>
            <a:r>
              <a:rPr lang="en-GB" dirty="0" err="1"/>
              <a:t>liegt</a:t>
            </a:r>
            <a:r>
              <a:rPr lang="en-GB" dirty="0"/>
              <a:t> </a:t>
            </a:r>
            <a:r>
              <a:rPr lang="en-GB" dirty="0" err="1"/>
              <a:t>insbesondere</a:t>
            </a:r>
            <a:r>
              <a:rPr lang="en-GB" dirty="0"/>
              <a:t> in der </a:t>
            </a:r>
            <a:r>
              <a:rPr lang="en-GB" dirty="0" err="1"/>
              <a:t>Datenauswertung</a:t>
            </a:r>
            <a:r>
              <a:rPr lang="en-GB" dirty="0"/>
              <a:t> und –analyse (Excel, Power BI, Tableau und SAP Analytics Cloud). </a:t>
            </a:r>
            <a:r>
              <a:rPr lang="en-GB" dirty="0" err="1"/>
              <a:t>Inhaltlich</a:t>
            </a:r>
            <a:r>
              <a:rPr lang="en-GB" dirty="0"/>
              <a:t> </a:t>
            </a:r>
            <a:r>
              <a:rPr lang="en-GB" dirty="0" err="1"/>
              <a:t>konzentriert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auf die </a:t>
            </a:r>
            <a:r>
              <a:rPr lang="en-GB" dirty="0" err="1"/>
              <a:t>Bereiche</a:t>
            </a:r>
            <a:r>
              <a:rPr lang="en-GB" dirty="0"/>
              <a:t> SAP HCM PA, PY, PT, OM </a:t>
            </a:r>
            <a:r>
              <a:rPr lang="en-GB" dirty="0" err="1"/>
              <a:t>sowie</a:t>
            </a:r>
            <a:r>
              <a:rPr lang="en-GB" dirty="0"/>
              <a:t> SuccessFactors.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279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3E423-3266-0569-69AC-D4DFD8A6C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9507C61-3073-03A9-6A33-13A17FE8CD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3" b="33"/>
          <a:stretch/>
        </p:blipFill>
        <p:spPr>
          <a:xfrm>
            <a:off x="0" y="0"/>
            <a:ext cx="4651274" cy="6858000"/>
          </a:xfr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39CCF3BB-9198-52CB-4BAA-53C17AC83BE8}"/>
              </a:ext>
            </a:extLst>
          </p:cNvPr>
          <p:cNvSpPr/>
          <p:nvPr/>
        </p:nvSpPr>
        <p:spPr>
          <a:xfrm>
            <a:off x="0" y="0"/>
            <a:ext cx="4651274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E72B012E-0EB0-7F5D-C7C0-340B077B551E}"/>
              </a:ext>
            </a:extLst>
          </p:cNvPr>
          <p:cNvSpPr txBox="1">
            <a:spLocks/>
          </p:cNvSpPr>
          <p:nvPr/>
        </p:nvSpPr>
        <p:spPr>
          <a:xfrm>
            <a:off x="4943872" y="1503006"/>
            <a:ext cx="5472608" cy="450005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Cloud LLM</a:t>
            </a:r>
          </a:p>
          <a:p>
            <a:pPr lvl="1"/>
            <a:r>
              <a:rPr lang="de-DE" sz="1600" dirty="0"/>
              <a:t>Schneller Start</a:t>
            </a:r>
          </a:p>
          <a:p>
            <a:pPr lvl="1"/>
            <a:r>
              <a:rPr lang="de-DE" sz="1600" dirty="0"/>
              <a:t>hervorragende Antwortqualität </a:t>
            </a:r>
          </a:p>
          <a:p>
            <a:pPr lvl="1"/>
            <a:r>
              <a:rPr lang="de-DE" sz="1600" dirty="0"/>
              <a:t>Klärung Datenschutz notwendig</a:t>
            </a:r>
          </a:p>
          <a:p>
            <a:r>
              <a:rPr lang="de-DE" sz="1800" dirty="0"/>
              <a:t>On-Prem GPU LLM (</a:t>
            </a:r>
            <a:r>
              <a:rPr lang="de-DE" sz="1800" dirty="0" err="1"/>
              <a:t>Llama</a:t>
            </a:r>
            <a:r>
              <a:rPr lang="de-DE" sz="1800" dirty="0"/>
              <a:t> 3)</a:t>
            </a:r>
          </a:p>
          <a:p>
            <a:pPr lvl="1"/>
            <a:r>
              <a:rPr lang="de-DE" sz="1600" dirty="0"/>
              <a:t>Höchste Datensouveränität</a:t>
            </a:r>
          </a:p>
          <a:p>
            <a:pPr lvl="1"/>
            <a:r>
              <a:rPr lang="de-DE" sz="1600" dirty="0"/>
              <a:t>Investition in GPUs</a:t>
            </a:r>
          </a:p>
          <a:p>
            <a:r>
              <a:rPr lang="de-DE" sz="1800" dirty="0"/>
              <a:t>CPU-basiertes RAG: </a:t>
            </a:r>
          </a:p>
          <a:p>
            <a:pPr lvl="1"/>
            <a:r>
              <a:rPr lang="de-DE" sz="1600" dirty="0"/>
              <a:t>Keine GPU nötig</a:t>
            </a:r>
          </a:p>
          <a:p>
            <a:pPr lvl="1"/>
            <a:r>
              <a:rPr lang="de-DE" sz="1600" dirty="0"/>
              <a:t>geringere Kosten</a:t>
            </a:r>
          </a:p>
          <a:p>
            <a:pPr lvl="1"/>
            <a:r>
              <a:rPr lang="de-DE" sz="1600" dirty="0"/>
              <a:t>Daten bleiben lokal. </a:t>
            </a:r>
          </a:p>
          <a:p>
            <a:pPr lvl="1"/>
            <a:r>
              <a:rPr lang="de-DE" sz="1600" dirty="0"/>
              <a:t>Erfordert allerdings eine solide Q&amp;A-Basis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720DE3-925E-2241-DFE3-A2CB7D85EAEF}"/>
              </a:ext>
            </a:extLst>
          </p:cNvPr>
          <p:cNvSpPr txBox="1">
            <a:spLocks/>
          </p:cNvSpPr>
          <p:nvPr/>
        </p:nvSpPr>
        <p:spPr>
          <a:xfrm>
            <a:off x="0" y="3104964"/>
            <a:ext cx="4651274" cy="1476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Empfehlung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481758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1A62-0D03-91B9-F679-89C8CCD35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7750E07F-39B7-8A10-079C-F2157FA1D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3" b="33"/>
          <a:stretch/>
        </p:blipFill>
        <p:spPr>
          <a:xfrm>
            <a:off x="7540726" y="0"/>
            <a:ext cx="4651274" cy="6858000"/>
          </a:xfr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4FA6BB1-4A3A-4B7E-F52C-10F68D373C25}"/>
              </a:ext>
            </a:extLst>
          </p:cNvPr>
          <p:cNvSpPr/>
          <p:nvPr/>
        </p:nvSpPr>
        <p:spPr>
          <a:xfrm>
            <a:off x="7540726" y="33718"/>
            <a:ext cx="4641029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EC8685-1FF2-6A30-7B09-045DA1C62034}"/>
              </a:ext>
            </a:extLst>
          </p:cNvPr>
          <p:cNvSpPr txBox="1">
            <a:spLocks/>
          </p:cNvSpPr>
          <p:nvPr/>
        </p:nvSpPr>
        <p:spPr>
          <a:xfrm>
            <a:off x="623392" y="1827043"/>
            <a:ext cx="5904656" cy="34021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Nächste Schritte:</a:t>
            </a:r>
          </a:p>
          <a:p>
            <a:r>
              <a:rPr lang="de-DE" sz="1800" dirty="0"/>
              <a:t>Datenschutz- und Budget-Rahmen klären</a:t>
            </a:r>
          </a:p>
          <a:p>
            <a:r>
              <a:rPr lang="de-DE" sz="1800" dirty="0"/>
              <a:t>Pilotprojekt: Auswertung von Geschwindigkeit, Genauigkeit und Nutzerzufriedenheit</a:t>
            </a:r>
          </a:p>
          <a:p>
            <a:r>
              <a:rPr lang="de-DE" sz="1800" dirty="0"/>
              <a:t>Auswahl der finalen Architektur und SAP-Integration für den Produktivbetrieb</a:t>
            </a:r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94FF84-88AA-CB2B-F1B6-72C07D34A187}"/>
              </a:ext>
            </a:extLst>
          </p:cNvPr>
          <p:cNvSpPr txBox="1">
            <a:spLocks/>
          </p:cNvSpPr>
          <p:nvPr/>
        </p:nvSpPr>
        <p:spPr>
          <a:xfrm>
            <a:off x="7565406" y="3104964"/>
            <a:ext cx="4651274" cy="1476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Empfehlung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04027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71247FF-1FF0-D790-DCF0-C70EA5C0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" r="11"/>
          <a:stretch/>
        </p:blipFill>
        <p:spPr>
          <a:xfrm>
            <a:off x="0" y="0"/>
            <a:ext cx="12192000" cy="558924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A5F49E3-83AC-835A-66AC-D03252E85D34}"/>
              </a:ext>
            </a:extLst>
          </p:cNvPr>
          <p:cNvSpPr/>
          <p:nvPr/>
        </p:nvSpPr>
        <p:spPr>
          <a:xfrm>
            <a:off x="0" y="0"/>
            <a:ext cx="12192000" cy="558924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51D016-F842-DC31-0922-AE1753A38A09}"/>
              </a:ext>
            </a:extLst>
          </p:cNvPr>
          <p:cNvSpPr txBox="1"/>
          <p:nvPr/>
        </p:nvSpPr>
        <p:spPr>
          <a:xfrm>
            <a:off x="2266199" y="5872189"/>
            <a:ext cx="7632848" cy="68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EPI-USE Labs GmbH |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Altrottstr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31  | 69190 Walldorf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Sitz der Gesellschaft: Walldorf, Deutschland | Geschäftsführer: Henrik Stammer, Lars Fuchs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Amtsgericht Mannheim HRB710994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626A1C-0EE0-8D1F-5B4A-0A1494DA4E19}"/>
              </a:ext>
            </a:extLst>
          </p:cNvPr>
          <p:cNvSpPr txBox="1"/>
          <p:nvPr/>
        </p:nvSpPr>
        <p:spPr>
          <a:xfrm>
            <a:off x="2279576" y="4881934"/>
            <a:ext cx="473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noProof="0" dirty="0">
                <a:solidFill>
                  <a:schemeClr val="bg1"/>
                </a:solidFill>
              </a:rPr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A6D5C1-A072-A20E-EB09-6C6E997DF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9" y="5067320"/>
            <a:ext cx="1420980" cy="1420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F0CCCE-91CE-5EC6-4B6A-C1B1239C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2780928"/>
            <a:ext cx="2277210" cy="2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8123CB-C33A-166A-9D8B-D467C49FF6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77211"/>
            <a:ext cx="10454952" cy="4672069"/>
          </a:xfrm>
        </p:spPr>
        <p:txBody>
          <a:bodyPr>
            <a:normAutofit lnSpcReduction="10000"/>
          </a:bodyPr>
          <a:lstStyle/>
          <a:p>
            <a:r>
              <a:rPr lang="de-DE" noProof="0" dirty="0"/>
              <a:t>Vorstellung</a:t>
            </a:r>
          </a:p>
          <a:p>
            <a:r>
              <a:rPr lang="de-DE" noProof="0" dirty="0"/>
              <a:t>Überblick Query Manager</a:t>
            </a:r>
          </a:p>
          <a:p>
            <a:r>
              <a:rPr lang="de-DE" noProof="0" dirty="0"/>
              <a:t>Verbindung der Systeme mit dem Analytics Connector</a:t>
            </a:r>
          </a:p>
          <a:p>
            <a:r>
              <a:rPr lang="de-DE" noProof="0" dirty="0"/>
              <a:t>Arbeiten mit SAP Analytics Cloud – Live Demo</a:t>
            </a:r>
          </a:p>
          <a:p>
            <a:r>
              <a:rPr lang="de-DE" noProof="0" dirty="0"/>
              <a:t>HCM Reporting mit KI</a:t>
            </a:r>
          </a:p>
          <a:p>
            <a:r>
              <a:rPr lang="de-DE" dirty="0" err="1"/>
              <a:t>Employee</a:t>
            </a:r>
            <a:r>
              <a:rPr lang="de-DE" dirty="0"/>
              <a:t>-Self-Services mit KI</a:t>
            </a:r>
          </a:p>
          <a:p>
            <a:r>
              <a:rPr lang="de-DE" dirty="0"/>
              <a:t>Power durch die Kombination von Tools</a:t>
            </a:r>
          </a:p>
          <a:p>
            <a:r>
              <a:rPr lang="de-DE" dirty="0"/>
              <a:t>Chatbot - Live Demo</a:t>
            </a:r>
          </a:p>
          <a:p>
            <a:r>
              <a:rPr lang="de-DE" dirty="0"/>
              <a:t>Architektur</a:t>
            </a:r>
          </a:p>
          <a:p>
            <a:r>
              <a:rPr lang="de-DE" dirty="0"/>
              <a:t>Mögliche Szenarien</a:t>
            </a:r>
          </a:p>
          <a:p>
            <a:r>
              <a:rPr lang="de-DE" dirty="0"/>
              <a:t>Empfehlung &amp; Ausblick</a:t>
            </a:r>
          </a:p>
          <a:p>
            <a:endParaRPr lang="de-DE" noProof="0" dirty="0"/>
          </a:p>
          <a:p>
            <a:pPr marL="0" indent="0">
              <a:buNone/>
            </a:pPr>
            <a:endParaRPr lang="de-DE" noProof="0" dirty="0"/>
          </a:p>
          <a:p>
            <a:pPr marL="0" indent="0">
              <a:buNone/>
            </a:pPr>
            <a:endParaRPr lang="de-DE" noProof="0" dirty="0"/>
          </a:p>
          <a:p>
            <a:endParaRPr lang="de-DE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804713B-F8AD-7884-13B1-52608886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4530"/>
            <a:ext cx="10454952" cy="844230"/>
          </a:xfrm>
        </p:spPr>
        <p:txBody>
          <a:bodyPr/>
          <a:lstStyle/>
          <a:p>
            <a:r>
              <a:rPr lang="de-DE" noProof="0" dirty="0"/>
              <a:t>Agenda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506DEF-4D8A-763D-EA71-76B025607D31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E71D310-9365-A522-3BE9-25C5BE75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0DDFF86C-5400-8B1E-26BB-CF6F2C9A0804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6B66E34-BBD5-2D84-3CC1-D935F9B1B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37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64D7-884B-463C-2B13-2DA8D225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768D915-E562-7DF8-8A64-29342B4E1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7F4C8575-174D-D337-91AF-FE30BFE0F7C8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02910799-5C62-CDEF-122D-A99156706A31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Query Manager Analytics Connector in SAC – Live Demo</a:t>
            </a:r>
          </a:p>
        </p:txBody>
      </p:sp>
    </p:spTree>
    <p:extLst>
      <p:ext uri="{BB962C8B-B14F-4D97-AF65-F5344CB8AC3E}">
        <p14:creationId xmlns:p14="http://schemas.microsoft.com/office/powerpoint/2010/main" val="327307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853C-8C81-05E6-3D93-18E0F3FC0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AEA13A89-958F-05A1-8A08-02AA7FB00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12E43311-3ACC-4F0E-6F1E-3475655854D8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A4607E38-425B-A166-824D-E7A144C6743C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KI in der Praxis</a:t>
            </a:r>
          </a:p>
        </p:txBody>
      </p:sp>
    </p:spTree>
    <p:extLst>
      <p:ext uri="{BB962C8B-B14F-4D97-AF65-F5344CB8AC3E}">
        <p14:creationId xmlns:p14="http://schemas.microsoft.com/office/powerpoint/2010/main" val="56282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1137-FB0F-2E1D-FFD7-2288744B2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D839BF9-6350-03C1-B9A8-300C01C22FB2}"/>
              </a:ext>
            </a:extLst>
          </p:cNvPr>
          <p:cNvSpPr/>
          <p:nvPr/>
        </p:nvSpPr>
        <p:spPr>
          <a:xfrm>
            <a:off x="1055315" y="1124744"/>
            <a:ext cx="1944216" cy="2304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noProof="0" dirty="0">
              <a:latin typeface="Verdana" panose="020B060403050404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8AF67F-0323-A2B5-0637-DF0F0C2B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37" y="1124744"/>
            <a:ext cx="1933694" cy="2232248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59A0E23-D46A-2BF6-4056-E03D9D78FFBA}"/>
              </a:ext>
            </a:extLst>
          </p:cNvPr>
          <p:cNvSpPr txBox="1">
            <a:spLocks/>
          </p:cNvSpPr>
          <p:nvPr/>
        </p:nvSpPr>
        <p:spPr>
          <a:xfrm>
            <a:off x="3440236" y="1277938"/>
            <a:ext cx="7561262" cy="2303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None/>
              <a:defRPr sz="14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None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de-DE" noProof="0" dirty="0"/>
          </a:p>
          <a:p>
            <a:pPr lvl="0"/>
            <a:endParaRPr lang="de-DE" noProof="0" dirty="0"/>
          </a:p>
          <a:p>
            <a:pPr lvl="0"/>
            <a:r>
              <a:rPr lang="de-DE" noProof="0" dirty="0"/>
              <a:t>Halil Ibrahim Aydin</a:t>
            </a:r>
          </a:p>
          <a:p>
            <a:pPr lvl="0"/>
            <a:r>
              <a:rPr lang="de-DE" dirty="0"/>
              <a:t>HR Tech Consultant | SAP HCM | </a:t>
            </a:r>
            <a:r>
              <a:rPr lang="de-DE" dirty="0" err="1"/>
              <a:t>Full</a:t>
            </a:r>
            <a:r>
              <a:rPr lang="de-DE" dirty="0"/>
              <a:t>-Stack Development</a:t>
            </a:r>
            <a:r>
              <a:rPr lang="de-DE" noProof="0" dirty="0"/>
              <a:t> </a:t>
            </a:r>
          </a:p>
          <a:p>
            <a:pPr lvl="0"/>
            <a:r>
              <a:rPr lang="de-DE" noProof="0" dirty="0" err="1"/>
              <a:t>Halil.Aydin@epiuse.com</a:t>
            </a:r>
            <a:endParaRPr lang="de-DE" noProof="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BD93C7A-AB1C-6D82-D56C-B4B2BC345CE0}"/>
              </a:ext>
            </a:extLst>
          </p:cNvPr>
          <p:cNvSpPr txBox="1">
            <a:spLocks/>
          </p:cNvSpPr>
          <p:nvPr/>
        </p:nvSpPr>
        <p:spPr>
          <a:xfrm>
            <a:off x="1055812" y="3789363"/>
            <a:ext cx="7561262" cy="25919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None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Halil Ibrahim Aydin </a:t>
            </a:r>
            <a:r>
              <a:rPr lang="en-GB" dirty="0" err="1"/>
              <a:t>ist</a:t>
            </a:r>
            <a:r>
              <a:rPr lang="en-GB" dirty="0"/>
              <a:t> SAP HCM Senior Consultant und Full-Stack Developer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Master in Information Technology und </a:t>
            </a:r>
            <a:r>
              <a:rPr lang="en-GB" dirty="0" err="1"/>
              <a:t>einem</a:t>
            </a:r>
            <a:r>
              <a:rPr lang="en-GB" dirty="0"/>
              <a:t> Bachelor in Computer Engineering. Seit </a:t>
            </a:r>
            <a:r>
              <a:rPr lang="en-GB" dirty="0" err="1"/>
              <a:t>mehreren</a:t>
            </a:r>
            <a:r>
              <a:rPr lang="en-GB" dirty="0"/>
              <a:t> Jahren </a:t>
            </a:r>
            <a:r>
              <a:rPr lang="en-GB" dirty="0" err="1"/>
              <a:t>bewegt</a:t>
            </a:r>
            <a:r>
              <a:rPr lang="en-GB" dirty="0"/>
              <a:t> er </a:t>
            </a:r>
            <a:r>
              <a:rPr lang="en-GB" dirty="0" err="1"/>
              <a:t>sich</a:t>
            </a:r>
            <a:r>
              <a:rPr lang="en-GB" dirty="0"/>
              <a:t> an der </a:t>
            </a:r>
            <a:r>
              <a:rPr lang="en-GB" dirty="0" err="1"/>
              <a:t>Schnittstelle</a:t>
            </a:r>
            <a:r>
              <a:rPr lang="en-GB" dirty="0"/>
              <a:t> </a:t>
            </a:r>
            <a:r>
              <a:rPr lang="en-GB" dirty="0" err="1"/>
              <a:t>zwischen</a:t>
            </a:r>
            <a:r>
              <a:rPr lang="en-GB" dirty="0"/>
              <a:t> Technologie und HR –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klaren</a:t>
            </a:r>
            <a:r>
              <a:rPr lang="en-GB" dirty="0"/>
              <a:t> </a:t>
            </a:r>
            <a:r>
              <a:rPr lang="en-GB" dirty="0" err="1"/>
              <a:t>Fokus</a:t>
            </a:r>
            <a:r>
              <a:rPr lang="en-GB" dirty="0"/>
              <a:t> auf </a:t>
            </a:r>
            <a:r>
              <a:rPr lang="en-GB" dirty="0" err="1"/>
              <a:t>smarte</a:t>
            </a:r>
            <a:r>
              <a:rPr lang="en-GB" dirty="0"/>
              <a:t>, </a:t>
            </a:r>
            <a:r>
              <a:rPr lang="en-GB" dirty="0" err="1"/>
              <a:t>benutzerfreundliche</a:t>
            </a:r>
            <a:r>
              <a:rPr lang="en-GB" dirty="0"/>
              <a:t> </a:t>
            </a:r>
            <a:r>
              <a:rPr lang="en-GB" dirty="0" err="1"/>
              <a:t>Lösungen</a:t>
            </a:r>
            <a:r>
              <a:rPr lang="en-GB" dirty="0"/>
              <a:t>.</a:t>
            </a:r>
          </a:p>
          <a:p>
            <a:r>
              <a:rPr lang="en-GB" dirty="0"/>
              <a:t>Ob ESS/MSS-Portale, SAP UI5 / Fiori, </a:t>
            </a:r>
            <a:r>
              <a:rPr lang="en-GB" dirty="0" err="1"/>
              <a:t>Webdynpro</a:t>
            </a:r>
            <a:r>
              <a:rPr lang="en-GB" dirty="0"/>
              <a:t> ABAP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Themen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Personaladministration</a:t>
            </a:r>
            <a:r>
              <a:rPr lang="en-GB" dirty="0"/>
              <a:t>, </a:t>
            </a:r>
            <a:r>
              <a:rPr lang="en-GB" dirty="0" err="1"/>
              <a:t>Organisationsmanagement</a:t>
            </a:r>
            <a:r>
              <a:rPr lang="en-GB" dirty="0"/>
              <a:t>, </a:t>
            </a:r>
            <a:r>
              <a:rPr lang="en-GB" dirty="0" err="1"/>
              <a:t>Zeitwirtschaft</a:t>
            </a:r>
            <a:r>
              <a:rPr lang="en-GB" dirty="0"/>
              <a:t> und </a:t>
            </a:r>
            <a:r>
              <a:rPr lang="en-GB" dirty="0" err="1"/>
              <a:t>Reisemanagement</a:t>
            </a:r>
            <a:r>
              <a:rPr lang="en-GB" dirty="0"/>
              <a:t> – Halil </a:t>
            </a:r>
            <a:r>
              <a:rPr lang="en-GB" dirty="0" err="1"/>
              <a:t>bringt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die </a:t>
            </a:r>
            <a:r>
              <a:rPr lang="en-GB" dirty="0" err="1"/>
              <a:t>technische</a:t>
            </a:r>
            <a:r>
              <a:rPr lang="en-GB" dirty="0"/>
              <a:t> </a:t>
            </a:r>
            <a:r>
              <a:rPr lang="en-GB" dirty="0" err="1"/>
              <a:t>Umsetzung</a:t>
            </a:r>
            <a:r>
              <a:rPr lang="en-GB" dirty="0"/>
              <a:t> </a:t>
            </a:r>
            <a:r>
              <a:rPr lang="en-GB" dirty="0" err="1"/>
              <a:t>voran</a:t>
            </a:r>
            <a:r>
              <a:rPr lang="en-GB" dirty="0"/>
              <a:t>, </a:t>
            </a:r>
            <a:r>
              <a:rPr lang="en-GB" dirty="0" err="1"/>
              <a:t>sondern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gutes</a:t>
            </a:r>
            <a:r>
              <a:rPr lang="en-GB" dirty="0"/>
              <a:t> </a:t>
            </a:r>
            <a:r>
              <a:rPr lang="en-GB" dirty="0" err="1"/>
              <a:t>Verständnis</a:t>
            </a:r>
            <a:r>
              <a:rPr lang="en-GB" dirty="0"/>
              <a:t> für die </a:t>
            </a:r>
            <a:r>
              <a:rPr lang="en-GB" dirty="0" err="1"/>
              <a:t>dahinterliegenden</a:t>
            </a:r>
            <a:r>
              <a:rPr lang="en-GB" dirty="0"/>
              <a:t> </a:t>
            </a:r>
            <a:r>
              <a:rPr lang="en-GB" dirty="0" err="1"/>
              <a:t>Prozesse</a:t>
            </a:r>
            <a:r>
              <a:rPr lang="en-GB" dirty="0"/>
              <a:t>.</a:t>
            </a:r>
          </a:p>
          <a:p>
            <a:r>
              <a:rPr lang="en-GB" dirty="0" err="1"/>
              <a:t>Besonders</a:t>
            </a:r>
            <a:r>
              <a:rPr lang="en-GB" dirty="0"/>
              <a:t> </a:t>
            </a:r>
            <a:r>
              <a:rPr lang="en-GB" dirty="0" err="1"/>
              <a:t>spannend</a:t>
            </a:r>
            <a:r>
              <a:rPr lang="en-GB" dirty="0"/>
              <a:t> </a:t>
            </a:r>
            <a:r>
              <a:rPr lang="en-GB" dirty="0" err="1"/>
              <a:t>findet</a:t>
            </a:r>
            <a:r>
              <a:rPr lang="en-GB" dirty="0"/>
              <a:t> er die Integration von </a:t>
            </a:r>
            <a:r>
              <a:rPr lang="en-GB" dirty="0" err="1"/>
              <a:t>künstlicher</a:t>
            </a:r>
            <a:r>
              <a:rPr lang="en-GB" dirty="0"/>
              <a:t> </a:t>
            </a:r>
            <a:r>
              <a:rPr lang="en-GB" dirty="0" err="1"/>
              <a:t>Intelligenz</a:t>
            </a:r>
            <a:r>
              <a:rPr lang="en-GB" dirty="0"/>
              <a:t> in SAP, um </a:t>
            </a:r>
            <a:r>
              <a:rPr lang="en-GB" dirty="0" err="1"/>
              <a:t>Abläufe</a:t>
            </a:r>
            <a:r>
              <a:rPr lang="en-GB" dirty="0"/>
              <a:t> </a:t>
            </a:r>
            <a:r>
              <a:rPr lang="en-GB" dirty="0" err="1"/>
              <a:t>noch</a:t>
            </a:r>
            <a:r>
              <a:rPr lang="en-GB" dirty="0"/>
              <a:t> </a:t>
            </a:r>
            <a:r>
              <a:rPr lang="en-GB" dirty="0" err="1"/>
              <a:t>effizienter</a:t>
            </a:r>
            <a:r>
              <a:rPr lang="en-GB" dirty="0"/>
              <a:t> und </a:t>
            </a:r>
            <a:r>
              <a:rPr lang="en-GB" dirty="0" err="1"/>
              <a:t>intelligenter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gestalten. Seine Arbeit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geprägt</a:t>
            </a:r>
            <a:r>
              <a:rPr lang="en-GB" dirty="0"/>
              <a:t> von </a:t>
            </a:r>
            <a:r>
              <a:rPr lang="en-GB" dirty="0" err="1"/>
              <a:t>lösungsorientiertem</a:t>
            </a:r>
            <a:r>
              <a:rPr lang="en-GB" dirty="0"/>
              <a:t> Denken,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offenen</a:t>
            </a:r>
            <a:r>
              <a:rPr lang="en-GB" dirty="0"/>
              <a:t> Ohr für </a:t>
            </a:r>
            <a:r>
              <a:rPr lang="en-GB" dirty="0" err="1"/>
              <a:t>Nutzerbedürfnisse</a:t>
            </a:r>
            <a:r>
              <a:rPr lang="en-GB" dirty="0"/>
              <a:t> – und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Faible</a:t>
            </a:r>
            <a:r>
              <a:rPr lang="en-GB" dirty="0"/>
              <a:t> für </a:t>
            </a:r>
            <a:r>
              <a:rPr lang="en-GB" dirty="0" err="1"/>
              <a:t>sauberen</a:t>
            </a:r>
            <a:r>
              <a:rPr lang="en-GB" dirty="0"/>
              <a:t> Code.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E43A79F-A403-7F33-383B-21CEFCA2F7F6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1B276B4-97CE-DD72-82C8-2FADDFF8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EED12BAC-055F-5995-48B8-90F9D4D83393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854D1E1-C662-12DA-4743-FEB9DBF0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22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3700-D3FE-0992-994F-04497AF70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5F2FFB-DF6D-C768-A2D8-196A02C6BB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400" y="2972914"/>
            <a:ext cx="6131285" cy="2688333"/>
          </a:xfrm>
        </p:spPr>
        <p:txBody>
          <a:bodyPr>
            <a:normAutofit/>
          </a:bodyPr>
          <a:lstStyle/>
          <a:p>
            <a:r>
              <a:rPr lang="de-DE" dirty="0"/>
              <a:t>Nutzung von Echtzeitdaten zur Entscheidungsfindung</a:t>
            </a:r>
          </a:p>
          <a:p>
            <a:r>
              <a:rPr lang="de-DE" noProof="0" dirty="0"/>
              <a:t>Individuelle Berichte mit wenigen Klicks erstellen</a:t>
            </a:r>
          </a:p>
          <a:p>
            <a:r>
              <a:rPr lang="de-DE" dirty="0"/>
              <a:t>Unterstützung für Führungskräfte und Assistenzen</a:t>
            </a:r>
          </a:p>
          <a:p>
            <a:r>
              <a:rPr lang="de-DE" noProof="0" dirty="0"/>
              <a:t>Entlastung der HCM-Abteilung</a:t>
            </a:r>
          </a:p>
          <a:p>
            <a:r>
              <a:rPr lang="de-DE" dirty="0"/>
              <a:t>Effizienzsteigerung für Mitarbeitende</a:t>
            </a:r>
            <a:endParaRPr lang="de-DE" noProof="0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0E62A67-BF9D-4199-36AF-A13D8BC972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3" b="33"/>
          <a:stretch/>
        </p:blipFill>
        <p:spPr>
          <a:xfrm>
            <a:off x="7540726" y="0"/>
            <a:ext cx="4651274" cy="685800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13EF7C3-7B95-D473-FA0F-AC1F99852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2109627"/>
            <a:ext cx="6130925" cy="540000"/>
          </a:xfrm>
        </p:spPr>
        <p:txBody>
          <a:bodyPr/>
          <a:lstStyle/>
          <a:p>
            <a:r>
              <a:rPr lang="de-DE" dirty="0"/>
              <a:t>Effizientes HCM-Reporting mit KI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1BE95D5-E80A-D1AF-409A-A32EFC2C189A}"/>
              </a:ext>
            </a:extLst>
          </p:cNvPr>
          <p:cNvSpPr/>
          <p:nvPr/>
        </p:nvSpPr>
        <p:spPr>
          <a:xfrm>
            <a:off x="7540726" y="33718"/>
            <a:ext cx="4641029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7551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CCCC86-DE91-683D-87BC-0D0C76CAE3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dirty="0"/>
              <a:t>Mitarbeitende als „Self-Service-Nutzer“</a:t>
            </a:r>
          </a:p>
          <a:p>
            <a:r>
              <a:rPr lang="de-DE" noProof="0" dirty="0"/>
              <a:t>Sch</a:t>
            </a:r>
            <a:r>
              <a:rPr lang="de-DE" dirty="0" err="1"/>
              <a:t>nelle</a:t>
            </a:r>
            <a:r>
              <a:rPr lang="de-DE" dirty="0"/>
              <a:t> Anfragen und Antworten durch KI</a:t>
            </a:r>
          </a:p>
          <a:p>
            <a:r>
              <a:rPr lang="de-DE" noProof="0" dirty="0"/>
              <a:t>Vereinfachung alltäglicher HR-Prozesse</a:t>
            </a:r>
          </a:p>
          <a:p>
            <a:r>
              <a:rPr lang="de-DE" noProof="0" dirty="0"/>
              <a:t>Automatisierte KPI-Erstellung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699111D-EB9A-77A1-96DA-338151A0FF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3" b="33"/>
          <a:stretch/>
        </p:blipFill>
        <p:spPr>
          <a:xfrm>
            <a:off x="0" y="0"/>
            <a:ext cx="4651274" cy="685800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B56D18-1A69-C2E3-8880-DB7D0183F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7643" y="1772816"/>
            <a:ext cx="6130925" cy="540000"/>
          </a:xfrm>
        </p:spPr>
        <p:txBody>
          <a:bodyPr/>
          <a:lstStyle/>
          <a:p>
            <a:r>
              <a:rPr lang="de-DE" dirty="0"/>
              <a:t>Self-Services der nächsten Generation mit KI</a:t>
            </a:r>
            <a:endParaRPr lang="de-DE" noProof="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5D0A9F5-9AD8-4FAC-3817-C7017E402B44}"/>
              </a:ext>
            </a:extLst>
          </p:cNvPr>
          <p:cNvSpPr/>
          <p:nvPr/>
        </p:nvSpPr>
        <p:spPr>
          <a:xfrm>
            <a:off x="0" y="0"/>
            <a:ext cx="4651274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189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C7F5E-8F3F-591E-2C46-7E96DED9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3699E2-21C2-742D-53EE-CB03CDDAE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400" y="2972914"/>
            <a:ext cx="6131285" cy="2832350"/>
          </a:xfrm>
        </p:spPr>
        <p:txBody>
          <a:bodyPr>
            <a:normAutofit/>
          </a:bodyPr>
          <a:lstStyle/>
          <a:p>
            <a:r>
              <a:rPr lang="de-DE" dirty="0"/>
              <a:t>Integration von Microsoft Teams für eine verbesserte Zusammenarbeit</a:t>
            </a:r>
          </a:p>
          <a:p>
            <a:r>
              <a:rPr lang="de-DE" noProof="0" dirty="0"/>
              <a:t>EPI-USE Query Manager zur Vereinfachung von Datenabfragen</a:t>
            </a:r>
          </a:p>
          <a:p>
            <a:r>
              <a:rPr lang="de-DE" dirty="0"/>
              <a:t>SAP-Self-Services zur Integration der bestehenden Szenarien</a:t>
            </a:r>
          </a:p>
          <a:p>
            <a:r>
              <a:rPr lang="de-DE" noProof="0" dirty="0"/>
              <a:t>Synergieeffekte durch die Kombination mit KI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B9D23A6-6313-41C5-EC86-74C9D3AFE0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3" b="33"/>
          <a:stretch/>
        </p:blipFill>
        <p:spPr>
          <a:xfrm>
            <a:off x="7540726" y="0"/>
            <a:ext cx="4651274" cy="685800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C516F1-9161-013D-85FA-543F1539E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2109627"/>
            <a:ext cx="6130925" cy="540000"/>
          </a:xfrm>
        </p:spPr>
        <p:txBody>
          <a:bodyPr/>
          <a:lstStyle/>
          <a:p>
            <a:r>
              <a:rPr lang="de-DE" dirty="0"/>
              <a:t>Power durch die Kombination von Tools</a:t>
            </a:r>
            <a:endParaRPr lang="de-DE" noProof="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777CF5F-ADEC-7292-67C7-0234AD216E6D}"/>
              </a:ext>
            </a:extLst>
          </p:cNvPr>
          <p:cNvSpPr/>
          <p:nvPr/>
        </p:nvSpPr>
        <p:spPr>
          <a:xfrm>
            <a:off x="7540726" y="33718"/>
            <a:ext cx="4641029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40573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ustom 4">
      <a:dk1>
        <a:srgbClr val="424242"/>
      </a:dk1>
      <a:lt1>
        <a:srgbClr val="FFFFFF"/>
      </a:lt1>
      <a:dk2>
        <a:srgbClr val="797979"/>
      </a:dk2>
      <a:lt2>
        <a:srgbClr val="E7E6E6"/>
      </a:lt2>
      <a:accent1>
        <a:srgbClr val="013A6A"/>
      </a:accent1>
      <a:accent2>
        <a:srgbClr val="6797B7"/>
      </a:accent2>
      <a:accent3>
        <a:srgbClr val="D7DAD6"/>
      </a:accent3>
      <a:accent4>
        <a:srgbClr val="002355"/>
      </a:accent4>
      <a:accent5>
        <a:srgbClr val="174485"/>
      </a:accent5>
      <a:accent6>
        <a:srgbClr val="046594"/>
      </a:accent6>
      <a:hlink>
        <a:srgbClr val="517390"/>
      </a:hlink>
      <a:folHlink>
        <a:srgbClr val="8FAEC4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PI-USE Red">
      <a:srgbClr val="CE181E"/>
    </a:custClr>
    <a:custClr name="EPI-USE Blue">
      <a:srgbClr val="001844"/>
    </a:custClr>
    <a:custClr name="Primary Colour">
      <a:srgbClr val="003A6B"/>
    </a:custClr>
    <a:custClr name="Primary Colour">
      <a:srgbClr val="6897B8"/>
    </a:custClr>
    <a:custClr name="Primary Colour">
      <a:srgbClr val="D7DAD6"/>
    </a:custClr>
    <a:custClr name="Secondary Colour">
      <a:srgbClr val="002354"/>
    </a:custClr>
    <a:custClr name="Secondary Colour">
      <a:srgbClr val="184586"/>
    </a:custClr>
    <a:custClr name="Secondary Colour">
      <a:srgbClr val="046595"/>
    </a:custClr>
    <a:custClr name="Secondary Colour">
      <a:srgbClr val="507392"/>
    </a:custClr>
    <a:custClr name="Secondary Colour">
      <a:srgbClr val="6897B8"/>
    </a:custClr>
    <a:custClr name="Secondary Colour">
      <a:srgbClr val="F2F2F2"/>
    </a:custClr>
    <a:custClr name="Spot Colour">
      <a:srgbClr val="113364"/>
    </a:custClr>
    <a:custClr name="Spot Colour">
      <a:srgbClr val="2042B1"/>
    </a:custClr>
    <a:custClr name="Spot Colour">
      <a:srgbClr val="0070BF"/>
    </a:custClr>
    <a:custClr name="Spot Colour">
      <a:srgbClr val="00B050"/>
    </a:custClr>
    <a:custClr name="Spot Colour">
      <a:srgbClr val="FAE200"/>
    </a:custClr>
    <a:custClr name="Spot Colour">
      <a:srgbClr val="FF9300"/>
    </a:custClr>
    <a:custClr name="Spot Colour">
      <a:srgbClr val="C00000"/>
    </a:custClr>
    <a:custClr name="Spot Colour">
      <a:srgbClr val="313131"/>
    </a:custClr>
  </a:custClrLst>
  <a:extLst>
    <a:ext uri="{05A4C25C-085E-4340-85A3-A5531E510DB2}">
      <thm15:themeFamily xmlns:thm15="http://schemas.microsoft.com/office/thememl/2012/main" name="Präsentation4" id="{4BB36F8E-1831-5844-A712-861EDDD0DD6C}" vid="{7D4A39D5-A3BA-5149-9708-3E9EE7ACE1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012EE0EE194E4F8FAF564DAC167FEA" ma:contentTypeVersion="18" ma:contentTypeDescription="Ein neues Dokument erstellen." ma:contentTypeScope="" ma:versionID="ad9e67b2c43b4c4c4f4b500a83edef11">
  <xsd:schema xmlns:xsd="http://www.w3.org/2001/XMLSchema" xmlns:xs="http://www.w3.org/2001/XMLSchema" xmlns:p="http://schemas.microsoft.com/office/2006/metadata/properties" xmlns:ns2="d3e11325-e39c-4946-810b-be2856ddcbe9" xmlns:ns3="aa1ccb42-7cdc-403e-a462-f1b20785ae94" targetNamespace="http://schemas.microsoft.com/office/2006/metadata/properties" ma:root="true" ma:fieldsID="077932b0ddb013a9b8f422e2a12b1f2b" ns2:_="" ns3:_="">
    <xsd:import namespace="d3e11325-e39c-4946-810b-be2856ddcbe9"/>
    <xsd:import namespace="aa1ccb42-7cdc-403e-a462-f1b20785ae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11325-e39c-4946-810b-be2856ddcb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f699a30-6e90-4c9f-b45c-405c9f924242}" ma:internalName="TaxCatchAll" ma:showField="CatchAllData" ma:web="d3e11325-e39c-4946-810b-be2856ddcb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ccb42-7cdc-403e-a462-f1b20785a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a5cc3639-fa82-406e-bfdc-6e27a69b6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e11325-e39c-4946-810b-be2856ddcbe9" xsi:nil="true"/>
    <lcf76f155ced4ddcb4097134ff3c332f xmlns="aa1ccb42-7cdc-403e-a462-f1b20785ae9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8DDA44-381E-4AFE-8F64-7D28F28B2CF7}"/>
</file>

<file path=customXml/itemProps2.xml><?xml version="1.0" encoding="utf-8"?>
<ds:datastoreItem xmlns:ds="http://schemas.openxmlformats.org/officeDocument/2006/customXml" ds:itemID="{E6918E37-B855-4124-B188-DAC51B4977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E3FC33-3B8C-4A3A-B2F3-BF82FAF84BF3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ff050c2a-17ba-41c1-8267-c1e43470c843"/>
    <ds:schemaRef ds:uri="http://purl.org/dc/terms/"/>
    <ds:schemaRef ds:uri="d3e11325-e39c-4946-810b-be2856ddcbe9"/>
    <ds:schemaRef ds:uri="aa1ccb42-7cdc-403e-a462-f1b20785ae9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985</Words>
  <Application>Microsoft Office PowerPoint</Application>
  <PresentationFormat>Breitbild</PresentationFormat>
  <Paragraphs>182</Paragraphs>
  <Slides>22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System Font Regular</vt:lpstr>
      <vt:lpstr>Verdana</vt:lpstr>
      <vt:lpstr>Wingdings</vt:lpstr>
      <vt:lpstr>Office</vt:lpstr>
      <vt:lpstr>PowerPoint-Präsentation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Anna-Katharina Glocker</dc:creator>
  <cp:lastModifiedBy>Nicole Schroeter</cp:lastModifiedBy>
  <cp:revision>44</cp:revision>
  <cp:lastPrinted>2021-03-28T18:15:15Z</cp:lastPrinted>
  <dcterms:created xsi:type="dcterms:W3CDTF">2024-08-05T13:17:35Z</dcterms:created>
  <dcterms:modified xsi:type="dcterms:W3CDTF">2025-05-12T07:09:01Z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0x010100B6012EE0EE194E4F8FAF564DAC167FEA</vt:lpwstr>
  </property>
  <property fmtid="{D5CDD505-2E9C-101B-9397-08002B2CF9AE}" pid="3" name="MediaServiceImageTags">
    <vt:lpwstr/>
  </property>
</Properties>
</file>